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Lst>
  <p:notesMasterIdLst>
    <p:notesMasterId r:id="rId52"/>
  </p:notesMasterIdLst>
  <p:handoutMasterIdLst>
    <p:handoutMasterId r:id="rId53"/>
  </p:handoutMasterIdLst>
  <p:sldIdLst>
    <p:sldId id="295" r:id="rId2"/>
    <p:sldId id="340" r:id="rId3"/>
    <p:sldId id="341"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296" r:id="rId22"/>
    <p:sldId id="359" r:id="rId23"/>
    <p:sldId id="360" r:id="rId24"/>
    <p:sldId id="361" r:id="rId25"/>
    <p:sldId id="362" r:id="rId26"/>
    <p:sldId id="363" r:id="rId27"/>
    <p:sldId id="364" r:id="rId28"/>
    <p:sldId id="386" r:id="rId29"/>
    <p:sldId id="387" r:id="rId30"/>
    <p:sldId id="388" r:id="rId31"/>
    <p:sldId id="389" r:id="rId32"/>
    <p:sldId id="390" r:id="rId33"/>
    <p:sldId id="391" r:id="rId34"/>
    <p:sldId id="392" r:id="rId35"/>
    <p:sldId id="393" r:id="rId36"/>
    <p:sldId id="394" r:id="rId37"/>
    <p:sldId id="317" r:id="rId38"/>
    <p:sldId id="397" r:id="rId39"/>
    <p:sldId id="398" r:id="rId40"/>
    <p:sldId id="399" r:id="rId41"/>
    <p:sldId id="400" r:id="rId42"/>
    <p:sldId id="401" r:id="rId43"/>
    <p:sldId id="402" r:id="rId44"/>
    <p:sldId id="403" r:id="rId45"/>
    <p:sldId id="396" r:id="rId46"/>
    <p:sldId id="327" r:id="rId47"/>
    <p:sldId id="383" r:id="rId48"/>
    <p:sldId id="384" r:id="rId49"/>
    <p:sldId id="385" r:id="rId50"/>
    <p:sldId id="334" r:id="rId51"/>
  </p:sldIdLst>
  <p:sldSz cx="121793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625">
          <p15:clr>
            <a:srgbClr val="A4A3A4"/>
          </p15:clr>
        </p15:guide>
        <p15:guide id="2" orient="horz" pos="1095">
          <p15:clr>
            <a:srgbClr val="A4A3A4"/>
          </p15:clr>
        </p15:guide>
        <p15:guide id="3" orient="horz" pos="2355">
          <p15:clr>
            <a:srgbClr val="A4A3A4"/>
          </p15:clr>
        </p15:guide>
        <p15:guide id="4" pos="509">
          <p15:clr>
            <a:srgbClr val="A4A3A4"/>
          </p15:clr>
        </p15:guide>
        <p15:guide id="5" pos="4129">
          <p15:clr>
            <a:srgbClr val="A4A3A4"/>
          </p15:clr>
        </p15:guide>
        <p15:guide id="6" pos="599">
          <p15:clr>
            <a:srgbClr val="A4A3A4"/>
          </p15:clr>
        </p15:guide>
        <p15:guide id="7"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0" autoAdjust="0"/>
    <p:restoredTop sz="76741" autoAdjust="0"/>
  </p:normalViewPr>
  <p:slideViewPr>
    <p:cSldViewPr snapToGrid="0" snapToObjects="1">
      <p:cViewPr varScale="1">
        <p:scale>
          <a:sx n="92" d="100"/>
          <a:sy n="92" d="100"/>
        </p:scale>
        <p:origin x="-1192" y="-120"/>
      </p:cViewPr>
      <p:guideLst>
        <p:guide orient="horz" pos="2160"/>
        <p:guide pos="383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48899-F4C8-D14A-9863-603330427BCF}" type="datetimeFigureOut">
              <a:rPr lang="en-US" smtClean="0"/>
              <a:t>10/10/15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E9ACC6-E10A-1B44-9BEA-BBC0CD755EA3}" type="slidenum">
              <a:rPr lang="en-US" smtClean="0"/>
              <a:t>‹#›</a:t>
            </a:fld>
            <a:endParaRPr lang="en-US"/>
          </a:p>
        </p:txBody>
      </p:sp>
    </p:spTree>
    <p:extLst>
      <p:ext uri="{BB962C8B-B14F-4D97-AF65-F5344CB8AC3E}">
        <p14:creationId xmlns:p14="http://schemas.microsoft.com/office/powerpoint/2010/main" val="771681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B3962F-2DAE-1C43-888D-A09E1EA76866}" type="datetimeFigureOut">
              <a:rPr lang="en-US" smtClean="0"/>
              <a:t>10/10/15</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5BA61A-FDB2-0540-A8E0-18F9C4652CFB}" type="slidenum">
              <a:rPr lang="en-US" smtClean="0"/>
              <a:t>‹#›</a:t>
            </a:fld>
            <a:endParaRPr lang="en-US"/>
          </a:p>
        </p:txBody>
      </p:sp>
    </p:spTree>
    <p:extLst>
      <p:ext uri="{BB962C8B-B14F-4D97-AF65-F5344CB8AC3E}">
        <p14:creationId xmlns:p14="http://schemas.microsoft.com/office/powerpoint/2010/main" val="351187420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my name is boo. This is foo. We’re from Apigee prof services. We’ve implemented 100s of projects for various customers. Today we will share our experiences and lessons learned on CI practices. Many customers out there are unable to get their code in production. We want to show you the tools and processes to do that and hopefully you can use these for the benefit of your </a:t>
            </a:r>
            <a:r>
              <a:rPr lang="en-US" dirty="0" err="1" smtClean="0"/>
              <a:t>organisation</a:t>
            </a:r>
            <a:r>
              <a:rPr lang="en-US" dirty="0" smtClean="0"/>
              <a:t>.</a:t>
            </a:r>
          </a:p>
          <a:p>
            <a:endParaRPr lang="en-US" dirty="0" smtClean="0"/>
          </a:p>
          <a:p>
            <a:r>
              <a:rPr lang="en-US" dirty="0" smtClean="0"/>
              <a:t>METRICS:</a:t>
            </a:r>
          </a:p>
          <a:p>
            <a:endParaRPr lang="en-US" dirty="0" smtClean="0"/>
          </a:p>
          <a:p>
            <a:r>
              <a:rPr lang="en-US" dirty="0" smtClean="0"/>
              <a:t>did I execute faster</a:t>
            </a:r>
          </a:p>
          <a:p>
            <a:r>
              <a:rPr lang="en-US" dirty="0" smtClean="0"/>
              <a:t>reduction in problems after launch. P1s</a:t>
            </a:r>
          </a:p>
          <a:p>
            <a:r>
              <a:rPr lang="en-US" dirty="0" smtClean="0"/>
              <a:t>reduction in CS hours</a:t>
            </a:r>
          </a:p>
          <a:p>
            <a:endParaRPr lang="en-US" dirty="0" smtClean="0"/>
          </a:p>
          <a:p>
            <a:r>
              <a:rPr lang="en-US" dirty="0" smtClean="0"/>
              <a:t>We’ve seen 6 months to 2 weeks. </a:t>
            </a:r>
          </a:p>
          <a:p>
            <a:r>
              <a:rPr lang="en-US" smtClean="0"/>
              <a:t>But also have entire org - in general we reduced blah blah by 20%.</a:t>
            </a:r>
          </a:p>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1</a:t>
            </a:fld>
            <a:endParaRPr lang="en-US"/>
          </a:p>
        </p:txBody>
      </p:sp>
    </p:spTree>
    <p:extLst>
      <p:ext uri="{BB962C8B-B14F-4D97-AF65-F5344CB8AC3E}">
        <p14:creationId xmlns:p14="http://schemas.microsoft.com/office/powerpoint/2010/main" val="1705040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swagger-test-templates</a:t>
            </a:r>
          </a:p>
        </p:txBody>
      </p:sp>
      <p:sp>
        <p:nvSpPr>
          <p:cNvPr id="584" name="Shape 58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swagger-test-templates</a:t>
            </a:r>
          </a:p>
        </p:txBody>
      </p:sp>
      <p:sp>
        <p:nvSpPr>
          <p:cNvPr id="611" name="Shape 611"/>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we have the option</a:t>
            </a:r>
            <a:r>
              <a:rPr lang="en-US" baseline="0" dirty="0" smtClean="0"/>
              <a:t> to write custom extension policies in Apigee using Java, </a:t>
            </a:r>
            <a:r>
              <a:rPr lang="en-US" baseline="0" dirty="0" err="1" smtClean="0"/>
              <a:t>Javascript</a:t>
            </a:r>
            <a:r>
              <a:rPr lang="en-US" baseline="0" dirty="0" smtClean="0"/>
              <a:t>, Python and </a:t>
            </a:r>
            <a:r>
              <a:rPr lang="en-US" baseline="0" dirty="0" err="1" smtClean="0"/>
              <a:t>node.js</a:t>
            </a:r>
            <a:r>
              <a:rPr lang="en-US" baseline="0" dirty="0" smtClean="0"/>
              <a:t>. One thing we recommend and do consistently within projects we implement as Apigee professional services is to use and integrate static code quality checking </a:t>
            </a:r>
          </a:p>
          <a:p>
            <a:endParaRPr lang="en-US" baseline="0" dirty="0" smtClean="0"/>
          </a:p>
          <a:p>
            <a:r>
              <a:rPr lang="en-US" baseline="0" dirty="0" smtClean="0"/>
              <a:t>This is to promote consistency in the codebase and let us follow best practices for the language we are using.</a:t>
            </a:r>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14</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Apigee</a:t>
            </a:r>
            <a:r>
              <a:rPr lang="en-US" baseline="0" dirty="0" smtClean="0"/>
              <a:t> professional services, we are automating these things and this helps a lot in catching some of the nasty bugs before uploading proxies to cloud.</a:t>
            </a:r>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15</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16</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 rules are opinionated – if you are a veteran of the language you are using, you may not agree with all the rules. You</a:t>
            </a:r>
            <a:r>
              <a:rPr lang="en-US" baseline="0" dirty="0" smtClean="0"/>
              <a:t> always have the option of disabling some of the checks but I still believe there is value in applying large percentage of these rules to your codebase especially if you are new to that language.</a:t>
            </a:r>
            <a:endParaRPr lang="en-US" dirty="0" smtClean="0"/>
          </a:p>
          <a:p>
            <a:endParaRPr lang="en-US" baseline="0" dirty="0" smtClean="0"/>
          </a:p>
          <a:p>
            <a:r>
              <a:rPr lang="en-US" baseline="0" dirty="0" smtClean="0"/>
              <a:t>Let me demonstrate a couple of scenarios that code analysis is quite useful.</a:t>
            </a:r>
          </a:p>
          <a:p>
            <a:endParaRPr lang="en-US" baseline="0" dirty="0" smtClean="0"/>
          </a:p>
          <a:p>
            <a:r>
              <a:rPr lang="en-US" baseline="0" dirty="0" smtClean="0"/>
              <a:t>In order to show you some code, I needed to choose a language and I will concentrate on JS for this as it is one of the most used languages in Apigee community.</a:t>
            </a:r>
            <a:endParaRPr lang="en-US" dirty="0" smtClean="0"/>
          </a:p>
          <a:p>
            <a:endParaRPr lang="en-US" dirty="0" smtClean="0"/>
          </a:p>
          <a:p>
            <a:r>
              <a:rPr lang="en-US" dirty="0" smtClean="0"/>
              <a:t>Type </a:t>
            </a:r>
            <a:r>
              <a:rPr lang="en-US" dirty="0" err="1" smtClean="0"/>
              <a:t>cohersion</a:t>
            </a:r>
            <a:endParaRPr lang="en-US" dirty="0" smtClean="0"/>
          </a:p>
          <a:p>
            <a:r>
              <a:rPr lang="en-US" dirty="0" smtClean="0"/>
              <a:t>	if (a == false) { alert ('a is false'); }</a:t>
            </a:r>
          </a:p>
          <a:p>
            <a:r>
              <a:rPr lang="en-US" dirty="0" smtClean="0"/>
              <a:t>One line if</a:t>
            </a:r>
          </a:p>
          <a:p>
            <a:r>
              <a:rPr lang="en-US" dirty="0" smtClean="0"/>
              <a:t>Switch fall through</a:t>
            </a:r>
          </a:p>
          <a:p>
            <a:r>
              <a:rPr lang="en-US" dirty="0" smtClean="0"/>
              <a:t>Regular expression ^</a:t>
            </a:r>
          </a:p>
          <a:p>
            <a:r>
              <a:rPr lang="en-US" dirty="0" smtClean="0"/>
              <a:t>Unused</a:t>
            </a:r>
            <a:r>
              <a:rPr lang="en-US" baseline="0" dirty="0" smtClean="0"/>
              <a:t> variables – useful especially during heavy refactoring</a:t>
            </a:r>
          </a:p>
          <a:p>
            <a:r>
              <a:rPr lang="en-US" baseline="0" dirty="0" smtClean="0"/>
              <a:t>Security stuff… (have non at the moment apart from validation regular expression)</a:t>
            </a:r>
          </a:p>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17</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is the famous 2 = 3 = scenario</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(W116) Expected '===' and instead saw '==‘</a:t>
            </a:r>
            <a:endParaRPr lang="en-US" dirty="0" smtClean="0"/>
          </a:p>
          <a:p>
            <a:endParaRPr lang="en-US" dirty="0" smtClean="0"/>
          </a:p>
          <a:p>
            <a:r>
              <a:rPr lang="en-US" dirty="0" smtClean="0"/>
              <a:t>If you are familiar with JS </a:t>
            </a:r>
            <a:r>
              <a:rPr lang="en-US" baseline="0" dirty="0" smtClean="0"/>
              <a:t>than you know that there is an inherent </a:t>
            </a:r>
            <a:r>
              <a:rPr lang="en-US" baseline="0" dirty="0" err="1" smtClean="0"/>
              <a:t>boolean</a:t>
            </a:r>
            <a:r>
              <a:rPr lang="en-US" baseline="0" dirty="0" smtClean="0"/>
              <a:t> value for all types. These are referred to as </a:t>
            </a:r>
            <a:r>
              <a:rPr lang="en-US" baseline="0" dirty="0" err="1" smtClean="0"/>
              <a:t>truthy</a:t>
            </a:r>
            <a:r>
              <a:rPr lang="en-US" baseline="0" dirty="0" smtClean="0"/>
              <a:t> and </a:t>
            </a:r>
            <a:r>
              <a:rPr lang="en-US" baseline="0" dirty="0" err="1" smtClean="0"/>
              <a:t>falsy</a:t>
            </a:r>
            <a:r>
              <a:rPr lang="en-US" baseline="0" dirty="0" smtClean="0"/>
              <a:t>. </a:t>
            </a:r>
          </a:p>
          <a:p>
            <a:r>
              <a:rPr lang="en-US" baseline="0" dirty="0" smtClean="0"/>
              <a:t>So == does not compare the types of the operands.</a:t>
            </a:r>
            <a:endParaRPr lang="en-US" dirty="0" smtClean="0"/>
          </a:p>
          <a:p>
            <a:endParaRPr lang="en-US" dirty="0" smtClean="0"/>
          </a:p>
          <a:p>
            <a:r>
              <a:rPr lang="en-US" dirty="0" smtClean="0"/>
              <a:t>In this example, you will get an alert if:</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a is false</a:t>
            </a:r>
            <a:endParaRPr lang="en-US" dirty="0" smtClean="0"/>
          </a:p>
          <a:p>
            <a:r>
              <a:rPr lang="en-US" dirty="0" smtClean="0"/>
              <a:t>If</a:t>
            </a:r>
            <a:r>
              <a:rPr lang="en-US" baseline="0" dirty="0" smtClean="0"/>
              <a:t> a is 0, then we will get an alert.</a:t>
            </a:r>
          </a:p>
          <a:p>
            <a:r>
              <a:rPr lang="en-US" baseline="0" dirty="0" smtClean="0"/>
              <a:t>If a is “”</a:t>
            </a:r>
          </a:p>
        </p:txBody>
      </p:sp>
      <p:sp>
        <p:nvSpPr>
          <p:cNvPr id="4" name="Slide Number Placeholder 3"/>
          <p:cNvSpPr>
            <a:spLocks noGrp="1"/>
          </p:cNvSpPr>
          <p:nvPr>
            <p:ph type="sldNum" sz="quarter" idx="10"/>
          </p:nvPr>
        </p:nvSpPr>
        <p:spPr/>
        <p:txBody>
          <a:bodyPr/>
          <a:lstStyle/>
          <a:p>
            <a:fld id="{EB5BA61A-FDB2-0540-A8E0-18F9C4652CFB}" type="slidenum">
              <a:rPr lang="en-US" smtClean="0"/>
              <a:t>18</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Curly braces in</a:t>
            </a:r>
            <a:r>
              <a:rPr lang="en-US" sz="1200" baseline="0" dirty="0" smtClean="0"/>
              <a:t> block code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JS tools complain if there is an if block without braces even if it has a single line of code in it. It believes it is confusing and will cause hard-to-trace bugs.</a:t>
            </a:r>
            <a:endParaRPr lang="en-US" sz="1200" dirty="0" smtClean="0"/>
          </a:p>
          <a:p>
            <a:endParaRPr lang="en-US" dirty="0" smtClean="0"/>
          </a:p>
          <a:p>
            <a:r>
              <a:rPr lang="en-US" dirty="0" smtClean="0"/>
              <a:t>My personal feeling is that “there is no good reason not to use braces”. It</a:t>
            </a:r>
            <a:r>
              <a:rPr lang="en-US" baseline="0" dirty="0" smtClean="0"/>
              <a:t> won’t hurt. But is a personal preference. I think the third block is very clear.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(W116) Expected '{' and instead saw 'bar’</a:t>
            </a:r>
          </a:p>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19</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(W086)</a:t>
            </a:r>
            <a:r>
              <a:rPr lang="en-US" baseline="0" dirty="0" smtClean="0"/>
              <a:t> </a:t>
            </a:r>
            <a:r>
              <a:rPr lang="en-US" dirty="0" smtClean="0"/>
              <a:t>Expected a 'break' statement before 'case’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Best</a:t>
            </a:r>
            <a:r>
              <a:rPr lang="en-US" baseline="0" dirty="0" smtClean="0"/>
              <a:t> code ever – everyday is Saturday. Because there are no breaks.</a:t>
            </a:r>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20</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597" name="Shape 597"/>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506" name="Shape 506"/>
          <p:cNvSpPr>
            <a:spLocks noGrp="1" noRot="1" noChangeAspect="1"/>
          </p:cNvSpPr>
          <p:nvPr>
            <p:ph type="sldImg" idx="2"/>
          </p:nvPr>
        </p:nvSpPr>
        <p:spPr>
          <a:xfrm>
            <a:off x="384175" y="685800"/>
            <a:ext cx="60897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627" name="Shape 627"/>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638" name="Shape 63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648" name="Shape 64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658" name="Shape 65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668" name="Shape 66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it is the one that first come to mind when we are talking about Apigee or APIs in general</a:t>
            </a:r>
            <a:endParaRPr lang="en-US" dirty="0" smtClean="0"/>
          </a:p>
        </p:txBody>
      </p:sp>
      <p:sp>
        <p:nvSpPr>
          <p:cNvPr id="4" name="Slide Number Placeholder 3"/>
          <p:cNvSpPr>
            <a:spLocks noGrp="1"/>
          </p:cNvSpPr>
          <p:nvPr>
            <p:ph type="sldNum" sz="quarter" idx="10"/>
          </p:nvPr>
        </p:nvSpPr>
        <p:spPr/>
        <p:txBody>
          <a:bodyPr/>
          <a:lstStyle/>
          <a:p>
            <a:fld id="{EB5BA61A-FDB2-0540-A8E0-18F9C4652CFB}" type="slidenum">
              <a:rPr lang="en-US" smtClean="0"/>
              <a:t>29</a:t>
            </a:fld>
            <a:endParaRPr lang="en-US"/>
          </a:p>
        </p:txBody>
      </p:sp>
    </p:spTree>
    <p:extLst>
      <p:ext uri="{BB962C8B-B14F-4D97-AF65-F5344CB8AC3E}">
        <p14:creationId xmlns:p14="http://schemas.microsoft.com/office/powerpoint/2010/main" val="3149167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classic</a:t>
            </a:r>
            <a:r>
              <a:rPr lang="en-US" baseline="0" dirty="0" smtClean="0"/>
              <a:t> </a:t>
            </a:r>
            <a:r>
              <a:rPr lang="en-US" dirty="0" smtClean="0"/>
              <a:t>scenario</a:t>
            </a:r>
            <a:r>
              <a:rPr lang="en-US" baseline="0" dirty="0" smtClean="0"/>
              <a:t> when Apigee is in between the client and target systems. On top of that Apigee might be doing service callouts to other third party systems like </a:t>
            </a:r>
            <a:r>
              <a:rPr lang="en-US" baseline="0" dirty="0" err="1" smtClean="0"/>
              <a:t>loggly</a:t>
            </a:r>
            <a:endParaRPr lang="en-US" baseline="0" dirty="0" smtClean="0"/>
          </a:p>
          <a:p>
            <a:endParaRPr lang="en-US" baseline="0" dirty="0" smtClean="0"/>
          </a:p>
          <a:p>
            <a:r>
              <a:rPr lang="en-US" baseline="0" dirty="0" smtClean="0"/>
              <a:t>So what should we be testing here?</a:t>
            </a:r>
          </a:p>
        </p:txBody>
      </p:sp>
      <p:sp>
        <p:nvSpPr>
          <p:cNvPr id="4" name="Slide Number Placeholder 3"/>
          <p:cNvSpPr>
            <a:spLocks noGrp="1"/>
          </p:cNvSpPr>
          <p:nvPr>
            <p:ph type="sldNum" sz="quarter" idx="10"/>
          </p:nvPr>
        </p:nvSpPr>
        <p:spPr/>
        <p:txBody>
          <a:bodyPr/>
          <a:lstStyle/>
          <a:p>
            <a:fld id="{EB5BA61A-FDB2-0540-A8E0-18F9C4652CFB}" type="slidenum">
              <a:rPr lang="en-US" smtClean="0"/>
              <a:t>30</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are looking to do is to test every API resource interaction and we want to assert </a:t>
            </a:r>
            <a:r>
              <a:rPr lang="en-US" baseline="0" dirty="0" smtClean="0"/>
              <a:t>behavior AND data for each interaction</a:t>
            </a:r>
            <a:endParaRPr lang="en-US" dirty="0" smtClean="0"/>
          </a:p>
          <a:p>
            <a:r>
              <a:rPr lang="en-US" baseline="0" dirty="0" smtClean="0"/>
              <a:t>Examples of behavior is traffic management, OAuth handshake, or a particular behavior of target API or 3</a:t>
            </a:r>
            <a:r>
              <a:rPr lang="en-US" baseline="30000" dirty="0" smtClean="0"/>
              <a:t>rd</a:t>
            </a:r>
            <a:r>
              <a:rPr lang="en-US" baseline="0" dirty="0" smtClean="0"/>
              <a:t> party API</a:t>
            </a:r>
          </a:p>
          <a:p>
            <a:r>
              <a:rPr lang="en-US" baseline="0" dirty="0" smtClean="0"/>
              <a:t>Examples of data are things like correct error codes, response payload structure or value of individual elements.</a:t>
            </a:r>
          </a:p>
          <a:p>
            <a:endParaRPr lang="en-US" baseline="0" dirty="0" smtClean="0"/>
          </a:p>
          <a:p>
            <a:r>
              <a:rPr lang="en-US" baseline="0" dirty="0" smtClean="0"/>
              <a:t>Also bear in mind that there might be some scenarios where Apigee will respond without request reaching the target systems, e.g. traffic management, OAuth.</a:t>
            </a:r>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31</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is to have consistent data that</a:t>
            </a:r>
            <a:r>
              <a:rPr lang="en-US" baseline="0" dirty="0" smtClean="0"/>
              <a:t> can be asserted reliably in the tests and it is a pain. The discussions we have with customers are around whether</a:t>
            </a:r>
            <a:endParaRPr lang="en-US" dirty="0" smtClean="0"/>
          </a:p>
          <a:p>
            <a:endParaRPr lang="en-US" dirty="0" smtClean="0"/>
          </a:p>
          <a:p>
            <a:r>
              <a:rPr lang="en-US" dirty="0" smtClean="0"/>
              <a:t>This happens by CI executing a command on the backend</a:t>
            </a:r>
            <a:r>
              <a:rPr lang="en-US" baseline="0" dirty="0" smtClean="0"/>
              <a:t> to purge relevant data and reinsert them</a:t>
            </a:r>
          </a:p>
          <a:p>
            <a:endParaRPr lang="en-US" baseline="0" dirty="0" smtClean="0"/>
          </a:p>
          <a:p>
            <a:r>
              <a:rPr lang="en-US" baseline="0" dirty="0" smtClean="0"/>
              <a:t>The easiest one is to actually use regex instead of asserting for the full data but it is a best practice to mock the target API not only for consistent data requirement but for behavioral testing as well. </a:t>
            </a:r>
          </a:p>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32</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Edge cases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But how can we test this – how can we reliably reproduce a timeout scenario in a</a:t>
            </a:r>
            <a:r>
              <a:rPr lang="en-US" baseline="0" dirty="0" smtClean="0"/>
              <a:t> target API for example? </a:t>
            </a:r>
            <a:r>
              <a:rPr lang="en-US" dirty="0" smtClean="0"/>
              <a:t>The answer to this is mocking where you can control the response</a:t>
            </a:r>
            <a:r>
              <a:rPr lang="en-US" baseline="0" dirty="0" smtClean="0"/>
              <a:t> that will be returned to your </a:t>
            </a:r>
            <a:r>
              <a:rPr lang="en-US" baseline="0" dirty="0" err="1" smtClean="0"/>
              <a:t>api</a:t>
            </a:r>
            <a:r>
              <a:rPr lang="en-US" baseline="0" dirty="0" smtClean="0"/>
              <a:t>. There is a whole other presentation about mocking that will be given by Saul – look out for that.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All of these policies within Apigee exposes variables that contain clues on how the execution went, e.g. </a:t>
            </a:r>
            <a:r>
              <a:rPr lang="en-US" baseline="0" dirty="0" err="1" smtClean="0"/>
              <a:t>cache_miss</a:t>
            </a:r>
            <a:r>
              <a:rPr lang="en-US" baseline="0" dirty="0" smtClean="0"/>
              <a:t> counts, quota counter values, etc. Expose them from your API only in certain environments and use these to test the scenarios.</a:t>
            </a:r>
            <a:endParaRPr lang="en-US" dirty="0" smtClean="0"/>
          </a:p>
        </p:txBody>
      </p:sp>
      <p:sp>
        <p:nvSpPr>
          <p:cNvPr id="4" name="Slide Number Placeholder 3"/>
          <p:cNvSpPr>
            <a:spLocks noGrp="1"/>
          </p:cNvSpPr>
          <p:nvPr>
            <p:ph type="sldNum" sz="quarter" idx="10"/>
          </p:nvPr>
        </p:nvSpPr>
        <p:spPr/>
        <p:txBody>
          <a:bodyPr/>
          <a:lstStyle/>
          <a:p>
            <a:fld id="{EB5BA61A-FDB2-0540-A8E0-18F9C4652CFB}" type="slidenum">
              <a:rPr lang="en-US" smtClean="0"/>
              <a:t>33</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512" name="Shape 512"/>
          <p:cNvSpPr>
            <a:spLocks noGrp="1" noRot="1" noChangeAspect="1"/>
          </p:cNvSpPr>
          <p:nvPr>
            <p:ph type="sldImg" idx="2"/>
          </p:nvPr>
        </p:nvSpPr>
        <p:spPr>
          <a:xfrm>
            <a:off x="384175" y="685800"/>
            <a:ext cx="60897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various reasons for this but most importantly – we may not execute all paths</a:t>
            </a:r>
            <a:r>
              <a:rPr lang="en-US" baseline="0" dirty="0" smtClean="0"/>
              <a:t> from UI and we don’t want to modify our tests every time UI changes.</a:t>
            </a:r>
            <a:endParaRPr lang="en-US" dirty="0" smtClean="0"/>
          </a:p>
        </p:txBody>
      </p:sp>
      <p:sp>
        <p:nvSpPr>
          <p:cNvPr id="4" name="Slide Number Placeholder 3"/>
          <p:cNvSpPr>
            <a:spLocks noGrp="1"/>
          </p:cNvSpPr>
          <p:nvPr>
            <p:ph type="sldNum" sz="quarter" idx="10"/>
          </p:nvPr>
        </p:nvSpPr>
        <p:spPr/>
        <p:txBody>
          <a:bodyPr/>
          <a:lstStyle/>
          <a:p>
            <a:fld id="{EB5BA61A-FDB2-0540-A8E0-18F9C4652CFB}" type="slidenum">
              <a:rPr lang="en-US" smtClean="0"/>
              <a:t>34</a:t>
            </a:fld>
            <a:endParaRPr lang="en-US"/>
          </a:p>
        </p:txBody>
      </p:sp>
    </p:spTree>
    <p:extLst>
      <p:ext uri="{BB962C8B-B14F-4D97-AF65-F5344CB8AC3E}">
        <p14:creationId xmlns:p14="http://schemas.microsoft.com/office/powerpoint/2010/main" val="3149167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35</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same tool that you are already using and confortable</a:t>
            </a:r>
            <a:r>
              <a:rPr lang="en-US" baseline="0" dirty="0" smtClean="0"/>
              <a:t> with.</a:t>
            </a:r>
          </a:p>
          <a:p>
            <a:r>
              <a:rPr lang="en-US" baseline="0" dirty="0" smtClean="0"/>
              <a:t>You use In other stages of your development cycle.</a:t>
            </a:r>
          </a:p>
          <a:p>
            <a:r>
              <a:rPr lang="en-US" baseline="0" dirty="0" smtClean="0"/>
              <a:t>This is what CS team is using.</a:t>
            </a:r>
          </a:p>
          <a:p>
            <a:r>
              <a:rPr lang="en-US" baseline="0" dirty="0" smtClean="0"/>
              <a:t>Also put postman and </a:t>
            </a:r>
            <a:r>
              <a:rPr lang="en-US" baseline="0" dirty="0" err="1" smtClean="0"/>
              <a:t>apickli</a:t>
            </a:r>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36</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38</a:t>
            </a:fld>
            <a:endParaRPr lang="en-US"/>
          </a:p>
        </p:txBody>
      </p:sp>
    </p:spTree>
    <p:extLst>
      <p:ext uri="{BB962C8B-B14F-4D97-AF65-F5344CB8AC3E}">
        <p14:creationId xmlns:p14="http://schemas.microsoft.com/office/powerpoint/2010/main" val="2241429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 callouts to other APIs – difficult to intercept, e.g. JS callout to </a:t>
            </a:r>
            <a:r>
              <a:rPr lang="en-US" dirty="0" err="1" smtClean="0"/>
              <a:t>Loggly</a:t>
            </a:r>
            <a:endParaRPr lang="en-US" dirty="0" smtClean="0"/>
          </a:p>
          <a:p>
            <a:r>
              <a:rPr lang="en-US" dirty="0" smtClean="0"/>
              <a:t>Difficult to simulate scenarios, e.g. timeouts, 500 errors, testing IP blacklisting</a:t>
            </a:r>
          </a:p>
          <a:p>
            <a:r>
              <a:rPr lang="en-US" dirty="0" smtClean="0"/>
              <a:t>Isolated code units, e.g. IP blacklisting, security code, encryption, signature generation</a:t>
            </a:r>
          </a:p>
          <a:p>
            <a:r>
              <a:rPr lang="en-US" dirty="0" smtClean="0"/>
              <a:t>Code coverage – especially important for critical code blocks, e.g. security</a:t>
            </a:r>
          </a:p>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39</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40</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41</a:t>
            </a:fld>
            <a:endParaRPr lang="en-US"/>
          </a:p>
        </p:txBody>
      </p:sp>
    </p:spTree>
    <p:extLst>
      <p:ext uri="{BB962C8B-B14F-4D97-AF65-F5344CB8AC3E}">
        <p14:creationId xmlns:p14="http://schemas.microsoft.com/office/powerpoint/2010/main" val="15456732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42</a:t>
            </a:fld>
            <a:endParaRPr lang="en-US"/>
          </a:p>
        </p:txBody>
      </p:sp>
    </p:spTree>
    <p:extLst>
      <p:ext uri="{BB962C8B-B14F-4D97-AF65-F5344CB8AC3E}">
        <p14:creationId xmlns:p14="http://schemas.microsoft.com/office/powerpoint/2010/main" val="2241429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Apigee public documentation groups policies in the following categories.</a:t>
            </a:r>
          </a:p>
          <a:p>
            <a:endParaRPr lang="en-US" baseline="0" dirty="0" smtClean="0"/>
          </a:p>
          <a:p>
            <a:r>
              <a:rPr lang="en-US" baseline="0" dirty="0" smtClean="0"/>
              <a:t>Among these, the functionality for “traffic management”, “mediation” and “security” policies are implemented within the product itself. Code is implemented by Apigee engineering team – you don’t have access to it. Apigee engineering team have extensive unit testing suite for them.</a:t>
            </a:r>
          </a:p>
          <a:p>
            <a:r>
              <a:rPr lang="en-US" baseline="0" dirty="0" smtClean="0"/>
              <a:t>But have a look at “Extension policies” – these policies let you provide custom functionality and extend Apigee proxy. For example JS policy lets you write your own </a:t>
            </a:r>
            <a:r>
              <a:rPr lang="en-US" baseline="0" dirty="0" err="1" smtClean="0"/>
              <a:t>javascript</a:t>
            </a:r>
            <a:r>
              <a:rPr lang="en-US" baseline="0" dirty="0" smtClean="0"/>
              <a:t> code to do whatever you want to do. These type of policies are candidates for unit testing.</a:t>
            </a:r>
          </a:p>
        </p:txBody>
      </p:sp>
      <p:sp>
        <p:nvSpPr>
          <p:cNvPr id="4" name="Slide Number Placeholder 3"/>
          <p:cNvSpPr>
            <a:spLocks noGrp="1"/>
          </p:cNvSpPr>
          <p:nvPr>
            <p:ph type="sldNum" sz="quarter" idx="10"/>
          </p:nvPr>
        </p:nvSpPr>
        <p:spPr/>
        <p:txBody>
          <a:bodyPr/>
          <a:lstStyle/>
          <a:p>
            <a:fld id="{EB5BA61A-FDB2-0540-A8E0-18F9C4652CFB}" type="slidenum">
              <a:rPr lang="en-US" smtClean="0"/>
              <a:t>43</a:t>
            </a:fld>
            <a:endParaRPr lang="en-US"/>
          </a:p>
        </p:txBody>
      </p:sp>
    </p:spTree>
    <p:extLst>
      <p:ext uri="{BB962C8B-B14F-4D97-AF65-F5344CB8AC3E}">
        <p14:creationId xmlns:p14="http://schemas.microsoft.com/office/powerpoint/2010/main" val="3257131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write custom code using Java, </a:t>
            </a:r>
            <a:r>
              <a:rPr lang="en-US" baseline="0" dirty="0" err="1" smtClean="0"/>
              <a:t>Javascript</a:t>
            </a:r>
            <a:r>
              <a:rPr lang="en-US" baseline="0" dirty="0" smtClean="0"/>
              <a:t>, Python and </a:t>
            </a:r>
            <a:r>
              <a:rPr lang="en-US" baseline="0" dirty="0" err="1" smtClean="0"/>
              <a:t>node.js</a:t>
            </a:r>
            <a:r>
              <a:rPr lang="en-US" baseline="0" dirty="0" smtClean="0"/>
              <a:t>. And these are the policies that are candidates for unit testing.</a:t>
            </a:r>
          </a:p>
          <a:p>
            <a:endParaRPr lang="en-US" baseline="0" dirty="0" smtClean="0"/>
          </a:p>
          <a:p>
            <a:r>
              <a:rPr lang="en-US" baseline="0" dirty="0" smtClean="0"/>
              <a:t>If you can execute all code branches using your integration testing, there might be no need for additional unit testing effort. My recommendation is to </a:t>
            </a:r>
            <a:r>
              <a:rPr lang="en-US" baseline="0" dirty="0" err="1" smtClean="0"/>
              <a:t>analyse</a:t>
            </a:r>
            <a:r>
              <a:rPr lang="en-US" baseline="0" dirty="0" smtClean="0"/>
              <a:t> the code and see if it can be categories in one of the cases I explained, like service callout to </a:t>
            </a:r>
            <a:r>
              <a:rPr lang="en-US" baseline="0" dirty="0" err="1" smtClean="0"/>
              <a:t>loggly</a:t>
            </a:r>
            <a:r>
              <a:rPr lang="en-US" baseline="0" dirty="0" smtClean="0"/>
              <a:t>.</a:t>
            </a:r>
          </a:p>
        </p:txBody>
      </p:sp>
      <p:sp>
        <p:nvSpPr>
          <p:cNvPr id="4" name="Slide Number Placeholder 3"/>
          <p:cNvSpPr>
            <a:spLocks noGrp="1"/>
          </p:cNvSpPr>
          <p:nvPr>
            <p:ph type="sldNum" sz="quarter" idx="10"/>
          </p:nvPr>
        </p:nvSpPr>
        <p:spPr/>
        <p:txBody>
          <a:bodyPr/>
          <a:lstStyle/>
          <a:p>
            <a:fld id="{EB5BA61A-FDB2-0540-A8E0-18F9C4652CFB}" type="slidenum">
              <a:rPr lang="en-US" smtClean="0"/>
              <a:t>44</a:t>
            </a:fld>
            <a:endParaRPr lang="en-US"/>
          </a:p>
        </p:txBody>
      </p:sp>
    </p:spTree>
    <p:extLst>
      <p:ext uri="{BB962C8B-B14F-4D97-AF65-F5344CB8AC3E}">
        <p14:creationId xmlns:p14="http://schemas.microsoft.com/office/powerpoint/2010/main" val="3257131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537" name="Shape 537"/>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5BA61A-FDB2-0540-A8E0-18F9C4652CFB}" type="slidenum">
              <a:rPr lang="en-US" smtClean="0"/>
              <a:t>45</a:t>
            </a:fld>
            <a:endParaRPr lang="en-US"/>
          </a:p>
        </p:txBody>
      </p:sp>
    </p:spTree>
    <p:extLst>
      <p:ext uri="{BB962C8B-B14F-4D97-AF65-F5344CB8AC3E}">
        <p14:creationId xmlns:p14="http://schemas.microsoft.com/office/powerpoint/2010/main" val="2241429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692" name="Shape 69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700" name="Shape 70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708" name="Shape 70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544" name="Shape 54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552" name="Shape 55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562" name="Shape 56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570" name="Shape 57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570" name="Shape 57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7471"/>
            <a:ext cx="12197569" cy="6880861"/>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676" tIns="22839" rIns="45676" bIns="22839" numCol="1" spcCol="0" rtlCol="0" fromWordArt="0" anchor="ctr" anchorCtr="0" forceAA="0" compatLnSpc="1">
            <a:prstTxWarp prst="textNoShape">
              <a:avLst/>
            </a:prstTxWarp>
            <a:noAutofit/>
          </a:bodyPr>
          <a:lstStyle/>
          <a:p>
            <a:pPr algn="ctr"/>
            <a:endParaRPr lang="en-US" sz="700" dirty="0" smtClean="0">
              <a:solidFill>
                <a:srgbClr val="5A5A5A"/>
              </a:solidFill>
            </a:endParaRPr>
          </a:p>
        </p:txBody>
      </p:sp>
      <p:grpSp>
        <p:nvGrpSpPr>
          <p:cNvPr id="6" name="Group 5"/>
          <p:cNvGrpSpPr/>
          <p:nvPr userDrawn="1"/>
        </p:nvGrpSpPr>
        <p:grpSpPr>
          <a:xfrm>
            <a:off x="3855234" y="4814390"/>
            <a:ext cx="4940949" cy="2141993"/>
            <a:chOff x="7718507" y="9044624"/>
            <a:chExt cx="11964301" cy="5181341"/>
          </a:xfrm>
        </p:grpSpPr>
        <p:sp>
          <p:nvSpPr>
            <p:cNvPr id="7"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8"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9"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0"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1"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2" name="Freeform 5"/>
          <p:cNvSpPr>
            <a:spLocks noChangeArrowheads="1"/>
          </p:cNvSpPr>
          <p:nvPr userDrawn="1"/>
        </p:nvSpPr>
        <p:spPr bwMode="auto">
          <a:xfrm>
            <a:off x="3258008" y="6327406"/>
            <a:ext cx="571258" cy="51698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3" name="Freeform 6"/>
          <p:cNvSpPr>
            <a:spLocks noChangeArrowheads="1"/>
          </p:cNvSpPr>
          <p:nvPr userDrawn="1"/>
        </p:nvSpPr>
        <p:spPr bwMode="auto">
          <a:xfrm>
            <a:off x="1529811" y="5729561"/>
            <a:ext cx="559717" cy="1123489"/>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4" name="Freeform 7"/>
          <p:cNvSpPr>
            <a:spLocks noChangeArrowheads="1"/>
          </p:cNvSpPr>
          <p:nvPr userDrawn="1"/>
        </p:nvSpPr>
        <p:spPr bwMode="auto">
          <a:xfrm>
            <a:off x="2164541" y="5954836"/>
            <a:ext cx="487588" cy="898214"/>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5" name="Freeform 8"/>
          <p:cNvSpPr>
            <a:spLocks noChangeArrowheads="1"/>
          </p:cNvSpPr>
          <p:nvPr userDrawn="1"/>
        </p:nvSpPr>
        <p:spPr bwMode="auto">
          <a:xfrm>
            <a:off x="675809" y="6070362"/>
            <a:ext cx="781872" cy="782688"/>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6" name="Freeform 9"/>
          <p:cNvSpPr>
            <a:spLocks noChangeArrowheads="1"/>
          </p:cNvSpPr>
          <p:nvPr userDrawn="1"/>
        </p:nvSpPr>
        <p:spPr bwMode="auto">
          <a:xfrm>
            <a:off x="2914678" y="6278310"/>
            <a:ext cx="268317" cy="574741"/>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8" name="Freeform 10"/>
          <p:cNvSpPr>
            <a:spLocks noChangeArrowheads="1"/>
          </p:cNvSpPr>
          <p:nvPr userDrawn="1"/>
        </p:nvSpPr>
        <p:spPr bwMode="auto">
          <a:xfrm>
            <a:off x="2724258" y="6489144"/>
            <a:ext cx="268317" cy="363907"/>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9" name="Freeform 11"/>
          <p:cNvSpPr>
            <a:spLocks noChangeArrowheads="1"/>
          </p:cNvSpPr>
          <p:nvPr userDrawn="1"/>
        </p:nvSpPr>
        <p:spPr bwMode="auto">
          <a:xfrm>
            <a:off x="222841" y="6050144"/>
            <a:ext cx="375068" cy="802906"/>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0" name="Freeform 12"/>
          <p:cNvSpPr>
            <a:spLocks noChangeArrowheads="1"/>
          </p:cNvSpPr>
          <p:nvPr userDrawn="1"/>
        </p:nvSpPr>
        <p:spPr bwMode="auto">
          <a:xfrm>
            <a:off x="-42592" y="6344735"/>
            <a:ext cx="375068" cy="508314"/>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grpSp>
        <p:nvGrpSpPr>
          <p:cNvPr id="21" name="Group 20"/>
          <p:cNvGrpSpPr/>
          <p:nvPr userDrawn="1"/>
        </p:nvGrpSpPr>
        <p:grpSpPr>
          <a:xfrm>
            <a:off x="8139245" y="2629157"/>
            <a:ext cx="6064487" cy="3949186"/>
            <a:chOff x="17821247" y="7239530"/>
            <a:chExt cx="10158156" cy="6608088"/>
          </a:xfrm>
        </p:grpSpPr>
        <p:sp>
          <p:nvSpPr>
            <p:cNvPr id="22"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3"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4"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5"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26" name="Group 25"/>
          <p:cNvGrpSpPr/>
          <p:nvPr userDrawn="1"/>
        </p:nvGrpSpPr>
        <p:grpSpPr>
          <a:xfrm>
            <a:off x="991034" y="653399"/>
            <a:ext cx="1547598" cy="513723"/>
            <a:chOff x="5813496" y="4786016"/>
            <a:chExt cx="12756898" cy="4230225"/>
          </a:xfrm>
          <a:solidFill>
            <a:schemeClr val="bg1"/>
          </a:solidFill>
        </p:grpSpPr>
        <p:sp>
          <p:nvSpPr>
            <p:cNvPr id="27"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dirty="0">
                <a:ea typeface="Helvetica Neue Light"/>
                <a:cs typeface="Helvetica Neue Light"/>
              </a:endParaRPr>
            </a:p>
          </p:txBody>
        </p:sp>
      </p:grpSp>
      <p:cxnSp>
        <p:nvCxnSpPr>
          <p:cNvPr id="34" name="Straight Connector 33"/>
          <p:cNvCxnSpPr/>
          <p:nvPr userDrawn="1"/>
        </p:nvCxnSpPr>
        <p:spPr>
          <a:xfrm>
            <a:off x="957336" y="3970357"/>
            <a:ext cx="11221964"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35" name="Footer Placeholder 3"/>
          <p:cNvSpPr>
            <a:spLocks noGrp="1"/>
          </p:cNvSpPr>
          <p:nvPr userDrawn="1">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rgbClr val="FF7E65"/>
                </a:solidFill>
                <a:latin typeface="Helvetica Neue Light"/>
                <a:cs typeface="Helvetica Neue Light"/>
              </a:defRPr>
            </a:lvl1pPr>
          </a:lstStyle>
          <a:p>
            <a:r>
              <a:rPr lang="en-US" smtClean="0"/>
              <a:t>©2015 Apigee. All Rights Reserved. </a:t>
            </a:r>
            <a:endParaRPr lang="en-US" dirty="0"/>
          </a:p>
        </p:txBody>
      </p:sp>
      <p:sp>
        <p:nvSpPr>
          <p:cNvPr id="2" name="Title 1"/>
          <p:cNvSpPr>
            <a:spLocks noGrp="1"/>
          </p:cNvSpPr>
          <p:nvPr userDrawn="1">
            <p:ph type="ctrTitle"/>
          </p:nvPr>
        </p:nvSpPr>
        <p:spPr>
          <a:xfrm>
            <a:off x="950913" y="2497310"/>
            <a:ext cx="8085693" cy="1376515"/>
          </a:xfrm>
          <a:prstGeom prst="rect">
            <a:avLst/>
          </a:prstGeom>
        </p:spPr>
        <p:txBody>
          <a:bodyPr rIns="0" anchor="b">
            <a:noAutofit/>
          </a:bodyPr>
          <a:lstStyle>
            <a:lvl1pPr algn="l">
              <a:defRPr sz="4800" b="0">
                <a:solidFill>
                  <a:schemeClr val="bg1"/>
                </a:solidFill>
                <a:latin typeface="+mj-lt"/>
              </a:defRPr>
            </a:lvl1pPr>
          </a:lstStyle>
          <a:p>
            <a:r>
              <a:rPr lang="en-US" smtClean="0"/>
              <a:t>Click to edit Master title style</a:t>
            </a:r>
            <a:endParaRPr lang="en-US" dirty="0"/>
          </a:p>
        </p:txBody>
      </p:sp>
      <p:sp>
        <p:nvSpPr>
          <p:cNvPr id="17" name="Text Placeholder 16"/>
          <p:cNvSpPr>
            <a:spLocks noGrp="1"/>
          </p:cNvSpPr>
          <p:nvPr userDrawn="1">
            <p:ph type="body" sz="quarter" idx="10"/>
          </p:nvPr>
        </p:nvSpPr>
        <p:spPr>
          <a:xfrm>
            <a:off x="950913" y="4040188"/>
            <a:ext cx="7994867" cy="730250"/>
          </a:xfrm>
          <a:prstGeom prst="rect">
            <a:avLst/>
          </a:prstGeom>
        </p:spPr>
        <p:txBody>
          <a:bodyPr/>
          <a:lstStyle>
            <a:lvl1pPr marL="0" indent="0">
              <a:buNone/>
              <a:defRPr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p:txBody>
      </p:sp>
    </p:spTree>
    <p:extLst>
      <p:ext uri="{BB962C8B-B14F-4D97-AF65-F5344CB8AC3E}">
        <p14:creationId xmlns:p14="http://schemas.microsoft.com/office/powerpoint/2010/main" val="85107111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77607" y="1195427"/>
            <a:ext cx="2683695" cy="4482778"/>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4"/>
          </p:nvPr>
        </p:nvSpPr>
        <p:spPr>
          <a:xfrm>
            <a:off x="3343551" y="1195429"/>
            <a:ext cx="2730570" cy="4482779"/>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6"/>
          <p:cNvSpPr>
            <a:spLocks noGrp="1"/>
          </p:cNvSpPr>
          <p:nvPr>
            <p:ph type="title"/>
          </p:nvPr>
        </p:nvSpPr>
        <p:spPr>
          <a:xfrm>
            <a:off x="477608" y="264368"/>
            <a:ext cx="10387113" cy="674694"/>
          </a:xfrm>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1" name="Slide Number Placeholder 9"/>
          <p:cNvSpPr>
            <a:spLocks noGrp="1"/>
          </p:cNvSpPr>
          <p:nvPr>
            <p:ph type="sldNum" sz="quarter" idx="10"/>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13"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sp>
        <p:nvSpPr>
          <p:cNvPr id="7" name="Content Placeholder 5"/>
          <p:cNvSpPr>
            <a:spLocks noGrp="1"/>
          </p:cNvSpPr>
          <p:nvPr>
            <p:ph sz="quarter" idx="11"/>
          </p:nvPr>
        </p:nvSpPr>
        <p:spPr>
          <a:xfrm>
            <a:off x="6263741" y="1195429"/>
            <a:ext cx="2557537" cy="4482779"/>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5"/>
          <p:cNvSpPr>
            <a:spLocks noGrp="1"/>
          </p:cNvSpPr>
          <p:nvPr>
            <p:ph sz="quarter" idx="12"/>
          </p:nvPr>
        </p:nvSpPr>
        <p:spPr>
          <a:xfrm>
            <a:off x="9010900" y="1195429"/>
            <a:ext cx="2557537" cy="4482779"/>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4" name="Group 49"/>
          <p:cNvGrpSpPr/>
          <p:nvPr userDrawn="1"/>
        </p:nvGrpSpPr>
        <p:grpSpPr>
          <a:xfrm>
            <a:off x="584386" y="6495990"/>
            <a:ext cx="596413" cy="202019"/>
            <a:chOff x="-5" y="-1"/>
            <a:chExt cx="1194069" cy="404036"/>
          </a:xfrm>
        </p:grpSpPr>
        <p:sp>
          <p:nvSpPr>
            <p:cNvPr id="15"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231454969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865161" y="2232425"/>
            <a:ext cx="9820637" cy="2390192"/>
          </a:xfrm>
          <a:prstGeom prst="rect">
            <a:avLst/>
          </a:prstGeom>
        </p:spPr>
        <p:txBody>
          <a:bodyPr anchor="ctr">
            <a:noAutofit/>
          </a:bodyPr>
          <a:lstStyle>
            <a:lvl1pPr>
              <a:defRPr sz="4000">
                <a:latin typeface="+mj-lt"/>
              </a:defRPr>
            </a:lvl1pPr>
          </a:lstStyle>
          <a:p>
            <a:r>
              <a:rPr lang="en-US" smtClean="0"/>
              <a:t>Click to edit Master title style</a:t>
            </a:r>
            <a:endParaRPr lang="en-US" dirty="0"/>
          </a:p>
        </p:txBody>
      </p:sp>
      <p:sp>
        <p:nvSpPr>
          <p:cNvPr id="6"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8"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grpSp>
        <p:nvGrpSpPr>
          <p:cNvPr id="5" name="Group 49"/>
          <p:cNvGrpSpPr/>
          <p:nvPr userDrawn="1"/>
        </p:nvGrpSpPr>
        <p:grpSpPr>
          <a:xfrm>
            <a:off x="584386" y="6495990"/>
            <a:ext cx="596413" cy="202019"/>
            <a:chOff x="-5" y="-1"/>
            <a:chExt cx="1194069" cy="404036"/>
          </a:xfrm>
        </p:grpSpPr>
        <p:sp>
          <p:nvSpPr>
            <p:cNvPr id="7"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114346881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8262" y="515156"/>
            <a:ext cx="3569335" cy="2041181"/>
          </a:xfrm>
          <a:prstGeom prst="rect">
            <a:avLst/>
          </a:prstGeom>
        </p:spPr>
        <p:txBody>
          <a:bodyPr anchor="t">
            <a:noAutofit/>
          </a:bodyPr>
          <a:lstStyle>
            <a:lvl1pPr>
              <a:defRPr sz="3200">
                <a:solidFill>
                  <a:schemeClr val="tx2"/>
                </a:solidFill>
                <a:latin typeface="+mj-lt"/>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885821" y="3454400"/>
            <a:ext cx="3568700" cy="2298700"/>
          </a:xfrm>
          <a:prstGeom prst="rect">
            <a:avLst/>
          </a:prstGeom>
        </p:spPr>
        <p:txBody>
          <a:bodyPr anchor="b">
            <a:normAutofit/>
          </a:bodyPr>
          <a:lstStyle>
            <a:lvl1pPr marL="0" indent="0">
              <a:buNone/>
              <a:defRPr sz="2400">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5651500" y="981074"/>
            <a:ext cx="5537200" cy="4772025"/>
          </a:xfrm>
          <a:prstGeom prst="rect">
            <a:avLst/>
          </a:prstGeom>
        </p:spPr>
        <p:txBody>
          <a:bodyPr/>
          <a:lstStyle/>
          <a:p>
            <a:r>
              <a:rPr lang="en-US" smtClean="0"/>
              <a:t>Drag picture to placeholder or click icon to add</a:t>
            </a:r>
            <a:endParaRPr lang="en-US" dirty="0"/>
          </a:p>
        </p:txBody>
      </p:sp>
      <p:sp>
        <p:nvSpPr>
          <p:cNvPr id="6"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7"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grpSp>
        <p:nvGrpSpPr>
          <p:cNvPr id="8" name="Group 49"/>
          <p:cNvGrpSpPr/>
          <p:nvPr userDrawn="1"/>
        </p:nvGrpSpPr>
        <p:grpSpPr>
          <a:xfrm>
            <a:off x="584386" y="6495990"/>
            <a:ext cx="596413" cy="202019"/>
            <a:chOff x="-5" y="-1"/>
            <a:chExt cx="1194069" cy="404036"/>
          </a:xfrm>
        </p:grpSpPr>
        <p:sp>
          <p:nvSpPr>
            <p:cNvPr id="10"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1518786376"/>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477608" y="264368"/>
            <a:ext cx="10387113" cy="674694"/>
          </a:xfrm>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9" name="Content Placeholder 2"/>
          <p:cNvSpPr>
            <a:spLocks noGrp="1"/>
          </p:cNvSpPr>
          <p:nvPr>
            <p:ph sz="half" idx="1"/>
          </p:nvPr>
        </p:nvSpPr>
        <p:spPr>
          <a:xfrm>
            <a:off x="529585" y="1419987"/>
            <a:ext cx="5230421" cy="4515671"/>
          </a:xfrm>
        </p:spPr>
        <p:txBody>
          <a:bodyPr/>
          <a:lstStyle>
            <a:lvl1pPr>
              <a:defRPr sz="2000" b="0" i="0">
                <a:latin typeface="Helvetica Neue Light"/>
                <a:cs typeface="Helvetica Neue Light"/>
              </a:defRPr>
            </a:lvl1pPr>
            <a:lvl2pPr>
              <a:defRPr sz="1800" b="0" i="0">
                <a:latin typeface="Helvetica Neue Light"/>
                <a:cs typeface="Helvetica Neue Light"/>
              </a:defRPr>
            </a:lvl2pPr>
            <a:lvl3pPr>
              <a:defRPr sz="1600" b="0" i="0">
                <a:latin typeface="Helvetica Neue Light"/>
                <a:cs typeface="Helvetica Neue Light"/>
              </a:defRPr>
            </a:lvl3pPr>
            <a:lvl4pPr>
              <a:defRPr sz="1600" b="0" i="0">
                <a:latin typeface="Helvetica Neue Light"/>
                <a:cs typeface="Helvetica Neue Light"/>
              </a:defRPr>
            </a:lvl4pPr>
            <a:lvl5pPr>
              <a:defRPr sz="1600" b="0" i="0">
                <a:latin typeface="Helvetica Neue Light"/>
                <a:cs typeface="Helvetica Neue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012427" y="1419987"/>
            <a:ext cx="5236152" cy="4515671"/>
          </a:xfrm>
        </p:spPr>
        <p:txBody>
          <a:bodyPr/>
          <a:lstStyle>
            <a:lvl1pPr>
              <a:defRPr sz="2000" b="0" i="0">
                <a:latin typeface="Helvetica Neue Light"/>
                <a:cs typeface="Helvetica Neue Light"/>
              </a:defRPr>
            </a:lvl1pPr>
            <a:lvl2pPr>
              <a:defRPr sz="1800" b="0" i="0">
                <a:latin typeface="Helvetica Neue Light"/>
                <a:cs typeface="Helvetica Neue Light"/>
              </a:defRPr>
            </a:lvl2pPr>
            <a:lvl3pPr>
              <a:defRPr sz="1600" b="0" i="0">
                <a:latin typeface="Helvetica Neue Light"/>
                <a:cs typeface="Helvetica Neue Light"/>
              </a:defRPr>
            </a:lvl3pPr>
            <a:lvl4pPr>
              <a:defRPr sz="1600" b="0" i="0">
                <a:latin typeface="Helvetica Neue Light"/>
                <a:cs typeface="Helvetica Neue Light"/>
              </a:defRPr>
            </a:lvl4pPr>
            <a:lvl5pPr>
              <a:defRPr sz="1600" b="0" i="0">
                <a:latin typeface="Helvetica Neue Light"/>
                <a:cs typeface="Helvetica Neue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13"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grpSp>
        <p:nvGrpSpPr>
          <p:cNvPr id="7" name="Group 49"/>
          <p:cNvGrpSpPr/>
          <p:nvPr userDrawn="1"/>
        </p:nvGrpSpPr>
        <p:grpSpPr>
          <a:xfrm>
            <a:off x="584386" y="6495990"/>
            <a:ext cx="596413" cy="202019"/>
            <a:chOff x="-5" y="-1"/>
            <a:chExt cx="1194069" cy="404036"/>
          </a:xfrm>
        </p:grpSpPr>
        <p:sp>
          <p:nvSpPr>
            <p:cNvPr id="10"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132426392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2" name="Group 49"/>
          <p:cNvGrpSpPr/>
          <p:nvPr userDrawn="1"/>
        </p:nvGrpSpPr>
        <p:grpSpPr>
          <a:xfrm>
            <a:off x="584386" y="6495990"/>
            <a:ext cx="596413" cy="202019"/>
            <a:chOff x="-5" y="-1"/>
            <a:chExt cx="1194069" cy="404036"/>
          </a:xfrm>
        </p:grpSpPr>
        <p:sp>
          <p:nvSpPr>
            <p:cNvPr id="3"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
        <p:nvSpPr>
          <p:cNvPr id="10"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Tree>
    <p:extLst>
      <p:ext uri="{BB962C8B-B14F-4D97-AF65-F5344CB8AC3E}">
        <p14:creationId xmlns:p14="http://schemas.microsoft.com/office/powerpoint/2010/main" val="3009415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726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nak you">
    <p:spTree>
      <p:nvGrpSpPr>
        <p:cNvPr id="1" name=""/>
        <p:cNvGrpSpPr/>
        <p:nvPr/>
      </p:nvGrpSpPr>
      <p:grpSpPr>
        <a:xfrm>
          <a:off x="0" y="0"/>
          <a:ext cx="0" cy="0"/>
          <a:chOff x="0" y="0"/>
          <a:chExt cx="0" cy="0"/>
        </a:xfrm>
      </p:grpSpPr>
      <p:grpSp>
        <p:nvGrpSpPr>
          <p:cNvPr id="2" name="Group 1"/>
          <p:cNvGrpSpPr/>
          <p:nvPr userDrawn="1"/>
        </p:nvGrpSpPr>
        <p:grpSpPr>
          <a:xfrm>
            <a:off x="-42592" y="0"/>
            <a:ext cx="14246324" cy="6956383"/>
            <a:chOff x="-42592" y="0"/>
            <a:chExt cx="14246324" cy="6956383"/>
          </a:xfrm>
        </p:grpSpPr>
        <p:sp>
          <p:nvSpPr>
            <p:cNvPr id="8" name="Rectangle 7"/>
            <p:cNvSpPr/>
            <p:nvPr userDrawn="1"/>
          </p:nvSpPr>
          <p:spPr>
            <a:xfrm>
              <a:off x="0" y="0"/>
              <a:ext cx="12179300" cy="6858000"/>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676" tIns="22839" rIns="45676" bIns="22839" numCol="1" spcCol="0" rtlCol="0" fromWordArt="0" anchor="ctr" anchorCtr="0" forceAA="0" compatLnSpc="1">
              <a:prstTxWarp prst="textNoShape">
                <a:avLst/>
              </a:prstTxWarp>
              <a:noAutofit/>
            </a:bodyPr>
            <a:lstStyle/>
            <a:p>
              <a:pPr algn="ctr"/>
              <a:endParaRPr lang="en-US" sz="700" dirty="0" smtClean="0">
                <a:solidFill>
                  <a:srgbClr val="5A5A5A"/>
                </a:solidFill>
              </a:endParaRPr>
            </a:p>
          </p:txBody>
        </p:sp>
        <p:grpSp>
          <p:nvGrpSpPr>
            <p:cNvPr id="12" name="Group 11"/>
            <p:cNvGrpSpPr/>
            <p:nvPr userDrawn="1"/>
          </p:nvGrpSpPr>
          <p:grpSpPr>
            <a:xfrm>
              <a:off x="3855234" y="4814390"/>
              <a:ext cx="4940949" cy="2141993"/>
              <a:chOff x="7718507" y="9044624"/>
              <a:chExt cx="11964301" cy="5181341"/>
            </a:xfrm>
          </p:grpSpPr>
          <p:sp>
            <p:nvSpPr>
              <p:cNvPr id="13" name="Freeform 1"/>
              <p:cNvSpPr>
                <a:spLocks noChangeArrowheads="1"/>
              </p:cNvSpPr>
              <p:nvPr userDrawn="1"/>
            </p:nvSpPr>
            <p:spPr bwMode="auto">
              <a:xfrm>
                <a:off x="7718507" y="10812175"/>
                <a:ext cx="2997897" cy="3413790"/>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3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4" name="Freeform 2"/>
              <p:cNvSpPr>
                <a:spLocks noChangeArrowheads="1"/>
              </p:cNvSpPr>
              <p:nvPr userDrawn="1"/>
            </p:nvSpPr>
            <p:spPr bwMode="auto">
              <a:xfrm>
                <a:off x="13598102" y="9044624"/>
                <a:ext cx="4493959" cy="5123578"/>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5" name="Freeform 3"/>
              <p:cNvSpPr>
                <a:spLocks noChangeArrowheads="1"/>
              </p:cNvSpPr>
              <p:nvPr userDrawn="1"/>
            </p:nvSpPr>
            <p:spPr bwMode="auto">
              <a:xfrm>
                <a:off x="10843482" y="12227366"/>
                <a:ext cx="1704010" cy="1940836"/>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6" name="Freeform 4"/>
              <p:cNvSpPr>
                <a:spLocks noChangeArrowheads="1"/>
              </p:cNvSpPr>
              <p:nvPr userDrawn="1"/>
            </p:nvSpPr>
            <p:spPr bwMode="auto">
              <a:xfrm>
                <a:off x="11698374" y="10494477"/>
                <a:ext cx="1704010"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17" name="Freeform 4"/>
              <p:cNvSpPr>
                <a:spLocks noChangeArrowheads="1"/>
              </p:cNvSpPr>
              <p:nvPr userDrawn="1"/>
            </p:nvSpPr>
            <p:spPr bwMode="auto">
              <a:xfrm>
                <a:off x="17978799" y="10757901"/>
                <a:ext cx="1704009" cy="1946614"/>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4000"/>
                </a:srgbClr>
              </a:solidFill>
              <a:ln>
                <a:noFill/>
              </a:ln>
              <a:effectLst/>
            </p:spPr>
            <p:txBody>
              <a:bodyPr wrap="none" anchor="ctr"/>
              <a:lstStyle/>
              <a:p>
                <a:endParaRPr lang="en-US" dirty="0">
                  <a:latin typeface="Helvetica Neue Light"/>
                  <a:ea typeface="Helvetica Neue Light"/>
                  <a:cs typeface="Helvetica Neue Light"/>
                </a:endParaRPr>
              </a:p>
            </p:txBody>
          </p:sp>
        </p:grpSp>
        <p:sp>
          <p:nvSpPr>
            <p:cNvPr id="18" name="Freeform 5"/>
            <p:cNvSpPr>
              <a:spLocks noChangeArrowheads="1"/>
            </p:cNvSpPr>
            <p:nvPr userDrawn="1"/>
          </p:nvSpPr>
          <p:spPr bwMode="auto">
            <a:xfrm>
              <a:off x="3258008" y="6327406"/>
              <a:ext cx="571258" cy="51698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9" name="Freeform 6"/>
            <p:cNvSpPr>
              <a:spLocks noChangeArrowheads="1"/>
            </p:cNvSpPr>
            <p:nvPr userDrawn="1"/>
          </p:nvSpPr>
          <p:spPr bwMode="auto">
            <a:xfrm>
              <a:off x="1529811" y="5729561"/>
              <a:ext cx="559717" cy="1123489"/>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6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0" name="Freeform 7"/>
            <p:cNvSpPr>
              <a:spLocks noChangeArrowheads="1"/>
            </p:cNvSpPr>
            <p:nvPr userDrawn="1"/>
          </p:nvSpPr>
          <p:spPr bwMode="auto">
            <a:xfrm>
              <a:off x="2164541" y="5954836"/>
              <a:ext cx="487588" cy="898214"/>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1" name="Freeform 8"/>
            <p:cNvSpPr>
              <a:spLocks noChangeArrowheads="1"/>
            </p:cNvSpPr>
            <p:nvPr userDrawn="1"/>
          </p:nvSpPr>
          <p:spPr bwMode="auto">
            <a:xfrm>
              <a:off x="675809" y="6070362"/>
              <a:ext cx="781872" cy="782688"/>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7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2" name="Freeform 9"/>
            <p:cNvSpPr>
              <a:spLocks noChangeArrowheads="1"/>
            </p:cNvSpPr>
            <p:nvPr userDrawn="1"/>
          </p:nvSpPr>
          <p:spPr bwMode="auto">
            <a:xfrm>
              <a:off x="2914678" y="6278310"/>
              <a:ext cx="268317" cy="574741"/>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3" name="Freeform 10"/>
            <p:cNvSpPr>
              <a:spLocks noChangeArrowheads="1"/>
            </p:cNvSpPr>
            <p:nvPr userDrawn="1"/>
          </p:nvSpPr>
          <p:spPr bwMode="auto">
            <a:xfrm>
              <a:off x="2724258" y="6489144"/>
              <a:ext cx="268317" cy="363907"/>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6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4" name="Freeform 11"/>
            <p:cNvSpPr>
              <a:spLocks noChangeArrowheads="1"/>
            </p:cNvSpPr>
            <p:nvPr userDrawn="1"/>
          </p:nvSpPr>
          <p:spPr bwMode="auto">
            <a:xfrm>
              <a:off x="222841" y="6050144"/>
              <a:ext cx="375068" cy="802906"/>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5" name="Freeform 12"/>
            <p:cNvSpPr>
              <a:spLocks noChangeArrowheads="1"/>
            </p:cNvSpPr>
            <p:nvPr userDrawn="1"/>
          </p:nvSpPr>
          <p:spPr bwMode="auto">
            <a:xfrm>
              <a:off x="-42592" y="6344735"/>
              <a:ext cx="375068" cy="508314"/>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4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grpSp>
          <p:nvGrpSpPr>
            <p:cNvPr id="26" name="Group 25"/>
            <p:cNvGrpSpPr/>
            <p:nvPr userDrawn="1"/>
          </p:nvGrpSpPr>
          <p:grpSpPr>
            <a:xfrm>
              <a:off x="8139245" y="2629157"/>
              <a:ext cx="6064487" cy="3949186"/>
              <a:chOff x="17821247" y="7239530"/>
              <a:chExt cx="10158156" cy="6608088"/>
            </a:xfrm>
          </p:grpSpPr>
          <p:sp>
            <p:nvSpPr>
              <p:cNvPr id="27" name="Freeform 13"/>
              <p:cNvSpPr>
                <a:spLocks noChangeArrowheads="1"/>
              </p:cNvSpPr>
              <p:nvPr userDrawn="1"/>
            </p:nvSpPr>
            <p:spPr bwMode="auto">
              <a:xfrm>
                <a:off x="18921633" y="9347882"/>
                <a:ext cx="4707684" cy="2928585"/>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8" name="Freeform 14"/>
              <p:cNvSpPr>
                <a:spLocks noChangeArrowheads="1"/>
              </p:cNvSpPr>
              <p:nvPr userDrawn="1"/>
            </p:nvSpPr>
            <p:spPr bwMode="auto">
              <a:xfrm>
                <a:off x="21076726" y="7239530"/>
                <a:ext cx="6902677" cy="4291791"/>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29" name="Freeform 15"/>
              <p:cNvSpPr>
                <a:spLocks noChangeArrowheads="1"/>
              </p:cNvSpPr>
              <p:nvPr userDrawn="1"/>
            </p:nvSpPr>
            <p:spPr bwMode="auto">
              <a:xfrm>
                <a:off x="19467415" y="11531321"/>
                <a:ext cx="3021005" cy="231629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2000"/>
                </a:srgbClr>
              </a:solidFill>
              <a:ln>
                <a:noFill/>
              </a:ln>
              <a:effectLst/>
            </p:spPr>
            <p:txBody>
              <a:bodyPr wrap="none" anchor="ctr"/>
              <a:lstStyle/>
              <a:p>
                <a:endParaRPr lang="en-US" dirty="0">
                  <a:latin typeface="Helvetica Neue Light"/>
                  <a:ea typeface="Helvetica Neue Light"/>
                  <a:cs typeface="Helvetica Neue Light"/>
                </a:endParaRPr>
              </a:p>
            </p:txBody>
          </p:sp>
          <p:sp>
            <p:nvSpPr>
              <p:cNvPr id="30" name="Freeform 16"/>
              <p:cNvSpPr>
                <a:spLocks noChangeArrowheads="1"/>
              </p:cNvSpPr>
              <p:nvPr userDrawn="1"/>
            </p:nvSpPr>
            <p:spPr bwMode="auto">
              <a:xfrm>
                <a:off x="17821247" y="10274499"/>
                <a:ext cx="2200771" cy="168667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5000"/>
                </a:srgbClr>
              </a:solidFill>
              <a:ln>
                <a:noFill/>
              </a:ln>
              <a:effectLst/>
            </p:spPr>
            <p:txBody>
              <a:bodyPr wrap="none" anchor="ctr"/>
              <a:lstStyle/>
              <a:p>
                <a:endParaRPr lang="en-US" dirty="0">
                  <a:latin typeface="Helvetica Neue Light"/>
                  <a:ea typeface="Helvetica Neue Light"/>
                  <a:cs typeface="Helvetica Neue Light"/>
                </a:endParaRPr>
              </a:p>
            </p:txBody>
          </p:sp>
        </p:grpSp>
        <p:grpSp>
          <p:nvGrpSpPr>
            <p:cNvPr id="31" name="Group 30"/>
            <p:cNvGrpSpPr/>
            <p:nvPr userDrawn="1"/>
          </p:nvGrpSpPr>
          <p:grpSpPr>
            <a:xfrm>
              <a:off x="991034" y="653399"/>
              <a:ext cx="1547598" cy="513723"/>
              <a:chOff x="5813496" y="4786016"/>
              <a:chExt cx="12756898" cy="4230225"/>
            </a:xfrm>
            <a:solidFill>
              <a:schemeClr val="bg1"/>
            </a:solidFill>
          </p:grpSpPr>
          <p:sp>
            <p:nvSpPr>
              <p:cNvPr id="32" name="Shape 2805"/>
              <p:cNvSpPr/>
              <p:nvPr userDrawn="1"/>
            </p:nvSpPr>
            <p:spPr>
              <a:xfrm>
                <a:off x="11495247" y="5628371"/>
                <a:ext cx="2274901" cy="338787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Shape 2806"/>
              <p:cNvSpPr/>
              <p:nvPr userDrawn="1"/>
            </p:nvSpPr>
            <p:spPr>
              <a:xfrm>
                <a:off x="8267514" y="5628313"/>
                <a:ext cx="2287407" cy="3383428"/>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2807"/>
              <p:cNvSpPr/>
              <p:nvPr userDrawn="1"/>
            </p:nvSpPr>
            <p:spPr>
              <a:xfrm>
                <a:off x="5813496" y="5628354"/>
                <a:ext cx="2285987" cy="2479893"/>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Shape 2808"/>
              <p:cNvSpPr/>
              <p:nvPr userDrawn="1"/>
            </p:nvSpPr>
            <p:spPr>
              <a:xfrm>
                <a:off x="16270539" y="5628326"/>
                <a:ext cx="2299855" cy="247499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 name="Shape 2809"/>
              <p:cNvSpPr/>
              <p:nvPr userDrawn="1"/>
            </p:nvSpPr>
            <p:spPr>
              <a:xfrm>
                <a:off x="13860818" y="5628354"/>
                <a:ext cx="2288397" cy="246959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2810"/>
              <p:cNvSpPr/>
              <p:nvPr userDrawn="1"/>
            </p:nvSpPr>
            <p:spPr>
              <a:xfrm>
                <a:off x="10699397" y="5650436"/>
                <a:ext cx="642445" cy="2419154"/>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 name="Shape 2812"/>
              <p:cNvSpPr/>
              <p:nvPr userDrawn="1"/>
            </p:nvSpPr>
            <p:spPr>
              <a:xfrm>
                <a:off x="10679951" y="4786016"/>
                <a:ext cx="700273" cy="707428"/>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dirty="0">
                  <a:ea typeface="Helvetica Neue Light"/>
                  <a:cs typeface="Helvetica Neue Light"/>
                </a:endParaRPr>
              </a:p>
            </p:txBody>
          </p:sp>
        </p:grpSp>
        <p:cxnSp>
          <p:nvCxnSpPr>
            <p:cNvPr id="39" name="Straight Connector 38"/>
            <p:cNvCxnSpPr/>
            <p:nvPr userDrawn="1"/>
          </p:nvCxnSpPr>
          <p:spPr>
            <a:xfrm>
              <a:off x="957336" y="3970357"/>
              <a:ext cx="11221964" cy="0"/>
            </a:xfrm>
            <a:prstGeom prst="line">
              <a:avLst/>
            </a:prstGeom>
            <a:ln w="9525" cmpd="sng">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TextBox 2"/>
          <p:cNvSpPr txBox="1"/>
          <p:nvPr userDrawn="1"/>
        </p:nvSpPr>
        <p:spPr>
          <a:xfrm>
            <a:off x="997507" y="3012007"/>
            <a:ext cx="6879634" cy="877163"/>
          </a:xfrm>
          <a:prstGeom prst="rect">
            <a:avLst/>
          </a:prstGeom>
          <a:noFill/>
        </p:spPr>
        <p:txBody>
          <a:bodyPr wrap="square" lIns="45720" tIns="45720" rIns="45720" bIns="91440" rtlCol="0" anchor="t">
            <a:spAutoFit/>
          </a:bodyPr>
          <a:lstStyle/>
          <a:p>
            <a:r>
              <a:rPr lang="en-US" sz="4800" dirty="0" smtClean="0">
                <a:solidFill>
                  <a:srgbClr val="FFFFFF"/>
                </a:solidFill>
              </a:rPr>
              <a:t>Thank you</a:t>
            </a:r>
          </a:p>
        </p:txBody>
      </p:sp>
    </p:spTree>
    <p:extLst>
      <p:ext uri="{BB962C8B-B14F-4D97-AF65-F5344CB8AC3E}">
        <p14:creationId xmlns:p14="http://schemas.microsoft.com/office/powerpoint/2010/main" val="296496659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36" name="Title 1"/>
          <p:cNvSpPr>
            <a:spLocks noGrp="1"/>
          </p:cNvSpPr>
          <p:nvPr>
            <p:ph type="ctrTitle"/>
          </p:nvPr>
        </p:nvSpPr>
        <p:spPr>
          <a:xfrm>
            <a:off x="950916" y="2497313"/>
            <a:ext cx="8085693" cy="1376515"/>
          </a:xfrm>
        </p:spPr>
        <p:txBody>
          <a:bodyPr rIns="0" anchor="b">
            <a:noAutofit/>
          </a:bodyPr>
          <a:lstStyle>
            <a:lvl1pPr algn="l">
              <a:defRPr sz="4800" b="0" i="0">
                <a:solidFill>
                  <a:schemeClr val="tx1"/>
                </a:solidFill>
                <a:latin typeface="Helvetica Neue Light"/>
                <a:cs typeface="Helvetica Neue Light"/>
              </a:defRPr>
            </a:lvl1pPr>
          </a:lstStyle>
          <a:p>
            <a:r>
              <a:rPr lang="en-US" smtClean="0"/>
              <a:t>Click to edit Master title style</a:t>
            </a:r>
            <a:endParaRPr lang="en-US" dirty="0"/>
          </a:p>
        </p:txBody>
      </p:sp>
      <p:sp>
        <p:nvSpPr>
          <p:cNvPr id="37" name="Text Placeholder 16"/>
          <p:cNvSpPr>
            <a:spLocks noGrp="1"/>
          </p:cNvSpPr>
          <p:nvPr>
            <p:ph type="body" sz="quarter" idx="10"/>
          </p:nvPr>
        </p:nvSpPr>
        <p:spPr>
          <a:xfrm>
            <a:off x="950916" y="4045692"/>
            <a:ext cx="7994867" cy="730250"/>
          </a:xfrm>
        </p:spPr>
        <p:txBody>
          <a:bodyPr/>
          <a:lstStyle>
            <a:lvl1pPr marL="0" indent="0">
              <a:buNone/>
              <a:defRPr b="1">
                <a:solidFill>
                  <a:schemeClr val="tx2"/>
                </a:solidFill>
              </a:defRPr>
            </a:lvl1pPr>
            <a:lvl2pPr marL="456993" indent="0">
              <a:buNone/>
              <a:defRPr/>
            </a:lvl2pPr>
            <a:lvl3pPr marL="913988" indent="0">
              <a:buNone/>
              <a:defRPr/>
            </a:lvl3pPr>
            <a:lvl4pPr marL="1370982" indent="0">
              <a:buNone/>
              <a:defRPr/>
            </a:lvl4pPr>
            <a:lvl5pPr marL="1827975" indent="0">
              <a:buNone/>
              <a:defRPr/>
            </a:lvl5pPr>
          </a:lstStyle>
          <a:p>
            <a:pPr lvl="0"/>
            <a:r>
              <a:rPr lang="en-US" smtClean="0"/>
              <a:t>Click to edit Master text styles</a:t>
            </a:r>
          </a:p>
        </p:txBody>
      </p:sp>
      <p:grpSp>
        <p:nvGrpSpPr>
          <p:cNvPr id="3" name="Group 2"/>
          <p:cNvGrpSpPr/>
          <p:nvPr userDrawn="1"/>
        </p:nvGrpSpPr>
        <p:grpSpPr>
          <a:xfrm>
            <a:off x="-42592" y="653399"/>
            <a:ext cx="14246324" cy="6302982"/>
            <a:chOff x="-42592" y="653399"/>
            <a:chExt cx="14246324" cy="6302982"/>
          </a:xfrm>
        </p:grpSpPr>
        <p:sp>
          <p:nvSpPr>
            <p:cNvPr id="38" name="Freeform 1"/>
            <p:cNvSpPr>
              <a:spLocks noChangeArrowheads="1"/>
            </p:cNvSpPr>
            <p:nvPr userDrawn="1"/>
          </p:nvSpPr>
          <p:spPr bwMode="auto">
            <a:xfrm>
              <a:off x="3855233" y="5545103"/>
              <a:ext cx="1238055" cy="1411278"/>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39" name="Freeform 2"/>
            <p:cNvSpPr>
              <a:spLocks noChangeArrowheads="1"/>
            </p:cNvSpPr>
            <p:nvPr userDrawn="1"/>
          </p:nvSpPr>
          <p:spPr bwMode="auto">
            <a:xfrm>
              <a:off x="6202529" y="4829398"/>
              <a:ext cx="1855890" cy="2118113"/>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0" name="Freeform 3"/>
            <p:cNvSpPr>
              <a:spLocks noChangeArrowheads="1"/>
            </p:cNvSpPr>
            <p:nvPr userDrawn="1"/>
          </p:nvSpPr>
          <p:spPr bwMode="auto">
            <a:xfrm>
              <a:off x="5145768" y="6130150"/>
              <a:ext cx="703712" cy="802352"/>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1" name="Freeform 4"/>
            <p:cNvSpPr>
              <a:spLocks noChangeArrowheads="1"/>
            </p:cNvSpPr>
            <p:nvPr userDrawn="1"/>
          </p:nvSpPr>
          <p:spPr bwMode="auto">
            <a:xfrm>
              <a:off x="5498817" y="5413765"/>
              <a:ext cx="703712" cy="80474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2" name="Freeform 5"/>
            <p:cNvSpPr>
              <a:spLocks noChangeArrowheads="1"/>
            </p:cNvSpPr>
            <p:nvPr userDrawn="1"/>
          </p:nvSpPr>
          <p:spPr bwMode="auto">
            <a:xfrm>
              <a:off x="3258008" y="6327406"/>
              <a:ext cx="571258" cy="51698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3" name="Freeform 6"/>
            <p:cNvSpPr>
              <a:spLocks noChangeArrowheads="1"/>
            </p:cNvSpPr>
            <p:nvPr userDrawn="1"/>
          </p:nvSpPr>
          <p:spPr bwMode="auto">
            <a:xfrm>
              <a:off x="1529811" y="5729561"/>
              <a:ext cx="559717" cy="1123489"/>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4" name="Freeform 7"/>
            <p:cNvSpPr>
              <a:spLocks noChangeArrowheads="1"/>
            </p:cNvSpPr>
            <p:nvPr userDrawn="1"/>
          </p:nvSpPr>
          <p:spPr bwMode="auto">
            <a:xfrm>
              <a:off x="2164541" y="5954836"/>
              <a:ext cx="487588" cy="898214"/>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5" name="Freeform 8"/>
            <p:cNvSpPr>
              <a:spLocks noChangeArrowheads="1"/>
            </p:cNvSpPr>
            <p:nvPr userDrawn="1"/>
          </p:nvSpPr>
          <p:spPr bwMode="auto">
            <a:xfrm>
              <a:off x="675809" y="6070362"/>
              <a:ext cx="781872" cy="782688"/>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6" name="Freeform 9"/>
            <p:cNvSpPr>
              <a:spLocks noChangeArrowheads="1"/>
            </p:cNvSpPr>
            <p:nvPr userDrawn="1"/>
          </p:nvSpPr>
          <p:spPr bwMode="auto">
            <a:xfrm>
              <a:off x="2914678" y="6278310"/>
              <a:ext cx="268317" cy="574741"/>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7" name="Freeform 10"/>
            <p:cNvSpPr>
              <a:spLocks noChangeArrowheads="1"/>
            </p:cNvSpPr>
            <p:nvPr userDrawn="1"/>
          </p:nvSpPr>
          <p:spPr bwMode="auto">
            <a:xfrm>
              <a:off x="2724258" y="6489144"/>
              <a:ext cx="268317" cy="363907"/>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8" name="Freeform 11"/>
            <p:cNvSpPr>
              <a:spLocks noChangeArrowheads="1"/>
            </p:cNvSpPr>
            <p:nvPr userDrawn="1"/>
          </p:nvSpPr>
          <p:spPr bwMode="auto">
            <a:xfrm>
              <a:off x="222841" y="6050144"/>
              <a:ext cx="375068" cy="802906"/>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49" name="Freeform 12"/>
            <p:cNvSpPr>
              <a:spLocks noChangeArrowheads="1"/>
            </p:cNvSpPr>
            <p:nvPr userDrawn="1"/>
          </p:nvSpPr>
          <p:spPr bwMode="auto">
            <a:xfrm>
              <a:off x="-42592" y="6344735"/>
              <a:ext cx="375068" cy="508314"/>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50" name="Freeform 13"/>
            <p:cNvSpPr>
              <a:spLocks noChangeArrowheads="1"/>
            </p:cNvSpPr>
            <p:nvPr userDrawn="1"/>
          </p:nvSpPr>
          <p:spPr bwMode="auto">
            <a:xfrm>
              <a:off x="8796184" y="3889170"/>
              <a:ext cx="2810519" cy="1750208"/>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51" name="Freeform 14"/>
            <p:cNvSpPr>
              <a:spLocks noChangeArrowheads="1"/>
            </p:cNvSpPr>
            <p:nvPr userDrawn="1"/>
          </p:nvSpPr>
          <p:spPr bwMode="auto">
            <a:xfrm>
              <a:off x="10082788" y="2629157"/>
              <a:ext cx="4120944" cy="25649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52" name="Freeform 15"/>
            <p:cNvSpPr>
              <a:spLocks noChangeArrowheads="1"/>
            </p:cNvSpPr>
            <p:nvPr userDrawn="1"/>
          </p:nvSpPr>
          <p:spPr bwMode="auto">
            <a:xfrm>
              <a:off x="9122019" y="5194058"/>
              <a:ext cx="1803560" cy="138428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53" name="Freeform 16"/>
            <p:cNvSpPr>
              <a:spLocks noChangeArrowheads="1"/>
            </p:cNvSpPr>
            <p:nvPr userDrawn="1"/>
          </p:nvSpPr>
          <p:spPr bwMode="auto">
            <a:xfrm>
              <a:off x="8123999" y="4355216"/>
              <a:ext cx="1313875" cy="100800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54" name="Freeform 4"/>
            <p:cNvSpPr>
              <a:spLocks noChangeArrowheads="1"/>
            </p:cNvSpPr>
            <p:nvPr userDrawn="1"/>
          </p:nvSpPr>
          <p:spPr bwMode="auto">
            <a:xfrm>
              <a:off x="8058419" y="5530901"/>
              <a:ext cx="703712" cy="80474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grpSp>
          <p:nvGrpSpPr>
            <p:cNvPr id="55" name="Group 54"/>
            <p:cNvGrpSpPr/>
            <p:nvPr userDrawn="1"/>
          </p:nvGrpSpPr>
          <p:grpSpPr>
            <a:xfrm>
              <a:off x="1001786" y="653399"/>
              <a:ext cx="1547598" cy="513723"/>
              <a:chOff x="2005661" y="1306799"/>
              <a:chExt cx="3098423" cy="1027446"/>
            </a:xfrm>
          </p:grpSpPr>
          <p:sp>
            <p:nvSpPr>
              <p:cNvPr id="56"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dirty="0">
                  <a:ea typeface="Helvetica Neue Light"/>
                  <a:cs typeface="Helvetica Neue Light"/>
                </a:endParaRPr>
              </a:p>
            </p:txBody>
          </p:sp>
        </p:grpSp>
        <p:cxnSp>
          <p:nvCxnSpPr>
            <p:cNvPr id="63" name="Straight Connector 62"/>
            <p:cNvCxnSpPr/>
            <p:nvPr userDrawn="1"/>
          </p:nvCxnSpPr>
          <p:spPr>
            <a:xfrm>
              <a:off x="957336" y="3970357"/>
              <a:ext cx="11221964"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64" name="Footer Placeholder 3"/>
          <p:cNvSpPr>
            <a:spLocks noGrp="1"/>
          </p:cNvSpPr>
          <p:nvPr>
            <p:ph type="ftr" sz="quarter" idx="3"/>
          </p:nvPr>
        </p:nvSpPr>
        <p:spPr>
          <a:xfrm>
            <a:off x="7401523" y="6457146"/>
            <a:ext cx="3856778" cy="365125"/>
          </a:xfrm>
          <a:prstGeom prst="rect">
            <a:avLst/>
          </a:prstGeom>
          <a:ln>
            <a:noFill/>
          </a:ln>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sp>
        <p:nvSpPr>
          <p:cNvPr id="32"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Tree>
    <p:extLst>
      <p:ext uri="{BB962C8B-B14F-4D97-AF65-F5344CB8AC3E}">
        <p14:creationId xmlns:p14="http://schemas.microsoft.com/office/powerpoint/2010/main" val="330511932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50916" y="2318168"/>
            <a:ext cx="8244033" cy="1807970"/>
          </a:xfrm>
        </p:spPr>
        <p:txBody>
          <a:bodyPr rIns="0" anchor="ctr">
            <a:normAutofit/>
          </a:bodyPr>
          <a:lstStyle>
            <a:lvl1pPr algn="l">
              <a:defRPr sz="4000" b="0" i="0" cap="none" baseline="0">
                <a:solidFill>
                  <a:schemeClr val="tx1"/>
                </a:solidFill>
                <a:latin typeface="Helvetica Neue Light"/>
                <a:cs typeface="Helvetica Neue Light"/>
              </a:defRPr>
            </a:lvl1pPr>
          </a:lstStyle>
          <a:p>
            <a:r>
              <a:rPr lang="en-US" dirty="0" smtClean="0"/>
              <a:t>Section head</a:t>
            </a:r>
            <a:endParaRPr lang="en-US" dirty="0"/>
          </a:p>
        </p:txBody>
      </p:sp>
      <p:sp>
        <p:nvSpPr>
          <p:cNvPr id="4"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5"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grpSp>
        <p:nvGrpSpPr>
          <p:cNvPr id="6" name="Group 49"/>
          <p:cNvGrpSpPr/>
          <p:nvPr userDrawn="1"/>
        </p:nvGrpSpPr>
        <p:grpSpPr>
          <a:xfrm>
            <a:off x="584386" y="6495990"/>
            <a:ext cx="596413" cy="202019"/>
            <a:chOff x="-5" y="-1"/>
            <a:chExt cx="1194069" cy="404036"/>
          </a:xfrm>
        </p:grpSpPr>
        <p:sp>
          <p:nvSpPr>
            <p:cNvPr id="7"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400057874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graphic">
    <p:spTree>
      <p:nvGrpSpPr>
        <p:cNvPr id="1" name=""/>
        <p:cNvGrpSpPr/>
        <p:nvPr/>
      </p:nvGrpSpPr>
      <p:grpSpPr>
        <a:xfrm>
          <a:off x="0" y="0"/>
          <a:ext cx="0" cy="0"/>
          <a:chOff x="0" y="0"/>
          <a:chExt cx="0" cy="0"/>
        </a:xfrm>
      </p:grpSpPr>
      <p:grpSp>
        <p:nvGrpSpPr>
          <p:cNvPr id="14" name="Group 13"/>
          <p:cNvGrpSpPr/>
          <p:nvPr userDrawn="1"/>
        </p:nvGrpSpPr>
        <p:grpSpPr>
          <a:xfrm>
            <a:off x="-42592" y="653399"/>
            <a:ext cx="14246324" cy="6302982"/>
            <a:chOff x="-42592" y="653399"/>
            <a:chExt cx="14246324" cy="6302982"/>
          </a:xfrm>
        </p:grpSpPr>
        <p:sp>
          <p:nvSpPr>
            <p:cNvPr id="15" name="Freeform 1"/>
            <p:cNvSpPr>
              <a:spLocks noChangeArrowheads="1"/>
            </p:cNvSpPr>
            <p:nvPr userDrawn="1"/>
          </p:nvSpPr>
          <p:spPr bwMode="auto">
            <a:xfrm>
              <a:off x="3855233" y="5545103"/>
              <a:ext cx="1238055" cy="1411278"/>
            </a:xfrm>
            <a:custGeom>
              <a:avLst/>
              <a:gdLst>
                <a:gd name="T0" fmla="*/ 2218 w 2287"/>
                <a:gd name="T1" fmla="*/ 647 h 2606"/>
                <a:gd name="T2" fmla="*/ 1107 w 2287"/>
                <a:gd name="T3" fmla="*/ 647 h 2606"/>
                <a:gd name="T4" fmla="*/ 1049 w 2287"/>
                <a:gd name="T5" fmla="*/ 546 h 2606"/>
                <a:gd name="T6" fmla="*/ 1282 w 2287"/>
                <a:gd name="T7" fmla="*/ 141 h 2606"/>
                <a:gd name="T8" fmla="*/ 1258 w 2287"/>
                <a:gd name="T9" fmla="*/ 49 h 2606"/>
                <a:gd name="T10" fmla="*/ 1206 w 2287"/>
                <a:gd name="T11" fmla="*/ 19 h 2606"/>
                <a:gd name="T12" fmla="*/ 1113 w 2287"/>
                <a:gd name="T13" fmla="*/ 44 h 2606"/>
                <a:gd name="T14" fmla="*/ 558 w 2287"/>
                <a:gd name="T15" fmla="*/ 1006 h 2606"/>
                <a:gd name="T16" fmla="*/ 441 w 2287"/>
                <a:gd name="T17" fmla="*/ 1006 h 2606"/>
                <a:gd name="T18" fmla="*/ 207 w 2287"/>
                <a:gd name="T19" fmla="*/ 601 h 2606"/>
                <a:gd name="T20" fmla="*/ 115 w 2287"/>
                <a:gd name="T21" fmla="*/ 576 h 2606"/>
                <a:gd name="T22" fmla="*/ 63 w 2287"/>
                <a:gd name="T23" fmla="*/ 606 h 2606"/>
                <a:gd name="T24" fmla="*/ 38 w 2287"/>
                <a:gd name="T25" fmla="*/ 699 h 2606"/>
                <a:gd name="T26" fmla="*/ 594 w 2287"/>
                <a:gd name="T27" fmla="*/ 1661 h 2606"/>
                <a:gd name="T28" fmla="*/ 535 w 2287"/>
                <a:gd name="T29" fmla="*/ 1762 h 2606"/>
                <a:gd name="T30" fmla="*/ 68 w 2287"/>
                <a:gd name="T31" fmla="*/ 1762 h 2606"/>
                <a:gd name="T32" fmla="*/ 0 w 2287"/>
                <a:gd name="T33" fmla="*/ 1830 h 2606"/>
                <a:gd name="T34" fmla="*/ 0 w 2287"/>
                <a:gd name="T35" fmla="*/ 1890 h 2606"/>
                <a:gd name="T36" fmla="*/ 68 w 2287"/>
                <a:gd name="T37" fmla="*/ 1957 h 2606"/>
                <a:gd name="T38" fmla="*/ 1179 w 2287"/>
                <a:gd name="T39" fmla="*/ 1957 h 2606"/>
                <a:gd name="T40" fmla="*/ 1237 w 2287"/>
                <a:gd name="T41" fmla="*/ 2059 h 2606"/>
                <a:gd name="T42" fmla="*/ 1004 w 2287"/>
                <a:gd name="T43" fmla="*/ 2464 h 2606"/>
                <a:gd name="T44" fmla="*/ 1029 w 2287"/>
                <a:gd name="T45" fmla="*/ 2556 h 2606"/>
                <a:gd name="T46" fmla="*/ 1080 w 2287"/>
                <a:gd name="T47" fmla="*/ 2586 h 2606"/>
                <a:gd name="T48" fmla="*/ 1173 w 2287"/>
                <a:gd name="T49" fmla="*/ 2561 h 2606"/>
                <a:gd name="T50" fmla="*/ 1728 w 2287"/>
                <a:gd name="T51" fmla="*/ 1599 h 2606"/>
                <a:gd name="T52" fmla="*/ 1845 w 2287"/>
                <a:gd name="T53" fmla="*/ 1599 h 2606"/>
                <a:gd name="T54" fmla="*/ 2079 w 2287"/>
                <a:gd name="T55" fmla="*/ 2004 h 2606"/>
                <a:gd name="T56" fmla="*/ 2172 w 2287"/>
                <a:gd name="T57" fmla="*/ 2028 h 2606"/>
                <a:gd name="T58" fmla="*/ 2223 w 2287"/>
                <a:gd name="T59" fmla="*/ 1998 h 2606"/>
                <a:gd name="T60" fmla="*/ 2248 w 2287"/>
                <a:gd name="T61" fmla="*/ 1906 h 2606"/>
                <a:gd name="T62" fmla="*/ 1693 w 2287"/>
                <a:gd name="T63" fmla="*/ 944 h 2606"/>
                <a:gd name="T64" fmla="*/ 1751 w 2287"/>
                <a:gd name="T65" fmla="*/ 842 h 2606"/>
                <a:gd name="T66" fmla="*/ 2218 w 2287"/>
                <a:gd name="T67" fmla="*/ 842 h 2606"/>
                <a:gd name="T68" fmla="*/ 2286 w 2287"/>
                <a:gd name="T69" fmla="*/ 775 h 2606"/>
                <a:gd name="T70" fmla="*/ 2286 w 2287"/>
                <a:gd name="T71" fmla="*/ 715 h 2606"/>
                <a:gd name="T72" fmla="*/ 2218 w 2287"/>
                <a:gd name="T73" fmla="*/ 647 h 2606"/>
                <a:gd name="T74" fmla="*/ 1135 w 2287"/>
                <a:gd name="T75" fmla="*/ 1541 h 2606"/>
                <a:gd name="T76" fmla="*/ 896 w 2287"/>
                <a:gd name="T77" fmla="*/ 1302 h 2606"/>
                <a:gd name="T78" fmla="*/ 1135 w 2287"/>
                <a:gd name="T79" fmla="*/ 1064 h 2606"/>
                <a:gd name="T80" fmla="*/ 1373 w 2287"/>
                <a:gd name="T81" fmla="*/ 1302 h 2606"/>
                <a:gd name="T82" fmla="*/ 1135 w 2287"/>
                <a:gd name="T83" fmla="*/ 1541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7" h="2606">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6" name="Freeform 2"/>
            <p:cNvSpPr>
              <a:spLocks noChangeArrowheads="1"/>
            </p:cNvSpPr>
            <p:nvPr userDrawn="1"/>
          </p:nvSpPr>
          <p:spPr bwMode="auto">
            <a:xfrm>
              <a:off x="6202529" y="4829398"/>
              <a:ext cx="1855890" cy="2118113"/>
            </a:xfrm>
            <a:custGeom>
              <a:avLst/>
              <a:gdLst>
                <a:gd name="T0" fmla="*/ 3329 w 3432"/>
                <a:gd name="T1" fmla="*/ 972 h 3910"/>
                <a:gd name="T2" fmla="*/ 1662 w 3432"/>
                <a:gd name="T3" fmla="*/ 972 h 3910"/>
                <a:gd name="T4" fmla="*/ 1574 w 3432"/>
                <a:gd name="T5" fmla="*/ 819 h 3910"/>
                <a:gd name="T6" fmla="*/ 1924 w 3432"/>
                <a:gd name="T7" fmla="*/ 212 h 3910"/>
                <a:gd name="T8" fmla="*/ 1887 w 3432"/>
                <a:gd name="T9" fmla="*/ 73 h 3910"/>
                <a:gd name="T10" fmla="*/ 1809 w 3432"/>
                <a:gd name="T11" fmla="*/ 28 h 3910"/>
                <a:gd name="T12" fmla="*/ 1671 w 3432"/>
                <a:gd name="T13" fmla="*/ 66 h 3910"/>
                <a:gd name="T14" fmla="*/ 837 w 3432"/>
                <a:gd name="T15" fmla="*/ 1510 h 3910"/>
                <a:gd name="T16" fmla="*/ 661 w 3432"/>
                <a:gd name="T17" fmla="*/ 1510 h 3910"/>
                <a:gd name="T18" fmla="*/ 311 w 3432"/>
                <a:gd name="T19" fmla="*/ 902 h 3910"/>
                <a:gd name="T20" fmla="*/ 172 w 3432"/>
                <a:gd name="T21" fmla="*/ 865 h 3910"/>
                <a:gd name="T22" fmla="*/ 94 w 3432"/>
                <a:gd name="T23" fmla="*/ 910 h 3910"/>
                <a:gd name="T24" fmla="*/ 57 w 3432"/>
                <a:gd name="T25" fmla="*/ 1049 h 3910"/>
                <a:gd name="T26" fmla="*/ 891 w 3432"/>
                <a:gd name="T27" fmla="*/ 2493 h 3910"/>
                <a:gd name="T28" fmla="*/ 803 w 3432"/>
                <a:gd name="T29" fmla="*/ 2645 h 3910"/>
                <a:gd name="T30" fmla="*/ 101 w 3432"/>
                <a:gd name="T31" fmla="*/ 2645 h 3910"/>
                <a:gd name="T32" fmla="*/ 0 w 3432"/>
                <a:gd name="T33" fmla="*/ 2747 h 3910"/>
                <a:gd name="T34" fmla="*/ 0 w 3432"/>
                <a:gd name="T35" fmla="*/ 2836 h 3910"/>
                <a:gd name="T36" fmla="*/ 101 w 3432"/>
                <a:gd name="T37" fmla="*/ 2938 h 3910"/>
                <a:gd name="T38" fmla="*/ 1769 w 3432"/>
                <a:gd name="T39" fmla="*/ 2938 h 3910"/>
                <a:gd name="T40" fmla="*/ 1857 w 3432"/>
                <a:gd name="T41" fmla="*/ 3090 h 3910"/>
                <a:gd name="T42" fmla="*/ 1506 w 3432"/>
                <a:gd name="T43" fmla="*/ 3698 h 3910"/>
                <a:gd name="T44" fmla="*/ 1543 w 3432"/>
                <a:gd name="T45" fmla="*/ 3836 h 3910"/>
                <a:gd name="T46" fmla="*/ 1621 w 3432"/>
                <a:gd name="T47" fmla="*/ 3881 h 3910"/>
                <a:gd name="T48" fmla="*/ 1760 w 3432"/>
                <a:gd name="T49" fmla="*/ 3844 h 3910"/>
                <a:gd name="T50" fmla="*/ 2594 w 3432"/>
                <a:gd name="T51" fmla="*/ 2400 h 3910"/>
                <a:gd name="T52" fmla="*/ 2770 w 3432"/>
                <a:gd name="T53" fmla="*/ 2400 h 3910"/>
                <a:gd name="T54" fmla="*/ 3120 w 3432"/>
                <a:gd name="T55" fmla="*/ 3007 h 3910"/>
                <a:gd name="T56" fmla="*/ 3259 w 3432"/>
                <a:gd name="T57" fmla="*/ 3044 h 3910"/>
                <a:gd name="T58" fmla="*/ 3337 w 3432"/>
                <a:gd name="T59" fmla="*/ 2999 h 3910"/>
                <a:gd name="T60" fmla="*/ 3374 w 3432"/>
                <a:gd name="T61" fmla="*/ 2861 h 3910"/>
                <a:gd name="T62" fmla="*/ 2540 w 3432"/>
                <a:gd name="T63" fmla="*/ 1417 h 3910"/>
                <a:gd name="T64" fmla="*/ 2628 w 3432"/>
                <a:gd name="T65" fmla="*/ 1264 h 3910"/>
                <a:gd name="T66" fmla="*/ 3329 w 3432"/>
                <a:gd name="T67" fmla="*/ 1264 h 3910"/>
                <a:gd name="T68" fmla="*/ 3431 w 3432"/>
                <a:gd name="T69" fmla="*/ 1163 h 3910"/>
                <a:gd name="T70" fmla="*/ 3431 w 3432"/>
                <a:gd name="T71" fmla="*/ 1073 h 3910"/>
                <a:gd name="T72" fmla="*/ 3329 w 3432"/>
                <a:gd name="T73" fmla="*/ 972 h 3910"/>
                <a:gd name="T74" fmla="*/ 1703 w 3432"/>
                <a:gd name="T75" fmla="*/ 2313 h 3910"/>
                <a:gd name="T76" fmla="*/ 1345 w 3432"/>
                <a:gd name="T77" fmla="*/ 1955 h 3910"/>
                <a:gd name="T78" fmla="*/ 1703 w 3432"/>
                <a:gd name="T79" fmla="*/ 1597 h 3910"/>
                <a:gd name="T80" fmla="*/ 2061 w 3432"/>
                <a:gd name="T81" fmla="*/ 1955 h 3910"/>
                <a:gd name="T82" fmla="*/ 1703 w 3432"/>
                <a:gd name="T83" fmla="*/ 2313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32" h="391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7" name="Freeform 3"/>
            <p:cNvSpPr>
              <a:spLocks noChangeArrowheads="1"/>
            </p:cNvSpPr>
            <p:nvPr userDrawn="1"/>
          </p:nvSpPr>
          <p:spPr bwMode="auto">
            <a:xfrm>
              <a:off x="5145768" y="6130150"/>
              <a:ext cx="703712" cy="802352"/>
            </a:xfrm>
            <a:custGeom>
              <a:avLst/>
              <a:gdLst>
                <a:gd name="T0" fmla="*/ 1263 w 1302"/>
                <a:gd name="T1" fmla="*/ 368 h 1483"/>
                <a:gd name="T2" fmla="*/ 630 w 1302"/>
                <a:gd name="T3" fmla="*/ 368 h 1483"/>
                <a:gd name="T4" fmla="*/ 597 w 1302"/>
                <a:gd name="T5" fmla="*/ 310 h 1483"/>
                <a:gd name="T6" fmla="*/ 730 w 1302"/>
                <a:gd name="T7" fmla="*/ 80 h 1483"/>
                <a:gd name="T8" fmla="*/ 716 w 1302"/>
                <a:gd name="T9" fmla="*/ 27 h 1483"/>
                <a:gd name="T10" fmla="*/ 687 w 1302"/>
                <a:gd name="T11" fmla="*/ 10 h 1483"/>
                <a:gd name="T12" fmla="*/ 634 w 1302"/>
                <a:gd name="T13" fmla="*/ 24 h 1483"/>
                <a:gd name="T14" fmla="*/ 318 w 1302"/>
                <a:gd name="T15" fmla="*/ 572 h 1483"/>
                <a:gd name="T16" fmla="*/ 251 w 1302"/>
                <a:gd name="T17" fmla="*/ 572 h 1483"/>
                <a:gd name="T18" fmla="*/ 118 w 1302"/>
                <a:gd name="T19" fmla="*/ 342 h 1483"/>
                <a:gd name="T20" fmla="*/ 65 w 1302"/>
                <a:gd name="T21" fmla="*/ 328 h 1483"/>
                <a:gd name="T22" fmla="*/ 36 w 1302"/>
                <a:gd name="T23" fmla="*/ 345 h 1483"/>
                <a:gd name="T24" fmla="*/ 22 w 1302"/>
                <a:gd name="T25" fmla="*/ 397 h 1483"/>
                <a:gd name="T26" fmla="*/ 338 w 1302"/>
                <a:gd name="T27" fmla="*/ 945 h 1483"/>
                <a:gd name="T28" fmla="*/ 305 w 1302"/>
                <a:gd name="T29" fmla="*/ 1003 h 1483"/>
                <a:gd name="T30" fmla="*/ 39 w 1302"/>
                <a:gd name="T31" fmla="*/ 1003 h 1483"/>
                <a:gd name="T32" fmla="*/ 0 w 1302"/>
                <a:gd name="T33" fmla="*/ 1041 h 1483"/>
                <a:gd name="T34" fmla="*/ 0 w 1302"/>
                <a:gd name="T35" fmla="*/ 1075 h 1483"/>
                <a:gd name="T36" fmla="*/ 39 w 1302"/>
                <a:gd name="T37" fmla="*/ 1114 h 1483"/>
                <a:gd name="T38" fmla="*/ 671 w 1302"/>
                <a:gd name="T39" fmla="*/ 1114 h 1483"/>
                <a:gd name="T40" fmla="*/ 704 w 1302"/>
                <a:gd name="T41" fmla="*/ 1172 h 1483"/>
                <a:gd name="T42" fmla="*/ 571 w 1302"/>
                <a:gd name="T43" fmla="*/ 1402 h 1483"/>
                <a:gd name="T44" fmla="*/ 586 w 1302"/>
                <a:gd name="T45" fmla="*/ 1455 h 1483"/>
                <a:gd name="T46" fmla="*/ 615 w 1302"/>
                <a:gd name="T47" fmla="*/ 1472 h 1483"/>
                <a:gd name="T48" fmla="*/ 668 w 1302"/>
                <a:gd name="T49" fmla="*/ 1458 h 1483"/>
                <a:gd name="T50" fmla="*/ 984 w 1302"/>
                <a:gd name="T51" fmla="*/ 910 h 1483"/>
                <a:gd name="T52" fmla="*/ 1051 w 1302"/>
                <a:gd name="T53" fmla="*/ 910 h 1483"/>
                <a:gd name="T54" fmla="*/ 1184 w 1302"/>
                <a:gd name="T55" fmla="*/ 1140 h 1483"/>
                <a:gd name="T56" fmla="*/ 1236 w 1302"/>
                <a:gd name="T57" fmla="*/ 1154 h 1483"/>
                <a:gd name="T58" fmla="*/ 1266 w 1302"/>
                <a:gd name="T59" fmla="*/ 1137 h 1483"/>
                <a:gd name="T60" fmla="*/ 1280 w 1302"/>
                <a:gd name="T61" fmla="*/ 1085 h 1483"/>
                <a:gd name="T62" fmla="*/ 964 w 1302"/>
                <a:gd name="T63" fmla="*/ 537 h 1483"/>
                <a:gd name="T64" fmla="*/ 997 w 1302"/>
                <a:gd name="T65" fmla="*/ 479 h 1483"/>
                <a:gd name="T66" fmla="*/ 1263 w 1302"/>
                <a:gd name="T67" fmla="*/ 479 h 1483"/>
                <a:gd name="T68" fmla="*/ 1301 w 1302"/>
                <a:gd name="T69" fmla="*/ 441 h 1483"/>
                <a:gd name="T70" fmla="*/ 1301 w 1302"/>
                <a:gd name="T71" fmla="*/ 407 h 1483"/>
                <a:gd name="T72" fmla="*/ 1263 w 1302"/>
                <a:gd name="T73" fmla="*/ 368 h 1483"/>
                <a:gd name="T74" fmla="*/ 646 w 1302"/>
                <a:gd name="T75" fmla="*/ 877 h 1483"/>
                <a:gd name="T76" fmla="*/ 510 w 1302"/>
                <a:gd name="T77" fmla="*/ 741 h 1483"/>
                <a:gd name="T78" fmla="*/ 646 w 1302"/>
                <a:gd name="T79" fmla="*/ 605 h 1483"/>
                <a:gd name="T80" fmla="*/ 782 w 1302"/>
                <a:gd name="T81" fmla="*/ 741 h 1483"/>
                <a:gd name="T82" fmla="*/ 646 w 1302"/>
                <a:gd name="T83" fmla="*/ 877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2" h="1483">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8" name="Freeform 4"/>
            <p:cNvSpPr>
              <a:spLocks noChangeArrowheads="1"/>
            </p:cNvSpPr>
            <p:nvPr userDrawn="1"/>
          </p:nvSpPr>
          <p:spPr bwMode="auto">
            <a:xfrm>
              <a:off x="5498817" y="5413765"/>
              <a:ext cx="703712" cy="80474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19" name="Freeform 5"/>
            <p:cNvSpPr>
              <a:spLocks noChangeArrowheads="1"/>
            </p:cNvSpPr>
            <p:nvPr userDrawn="1"/>
          </p:nvSpPr>
          <p:spPr bwMode="auto">
            <a:xfrm>
              <a:off x="3258008" y="6327406"/>
              <a:ext cx="571258" cy="516980"/>
            </a:xfrm>
            <a:custGeom>
              <a:avLst/>
              <a:gdLst>
                <a:gd name="T0" fmla="*/ 845 w 875"/>
                <a:gd name="T1" fmla="*/ 758 h 788"/>
                <a:gd name="T2" fmla="*/ 830 w 875"/>
                <a:gd name="T3" fmla="*/ 408 h 788"/>
                <a:gd name="T4" fmla="*/ 728 w 875"/>
                <a:gd name="T5" fmla="*/ 365 h 788"/>
                <a:gd name="T6" fmla="*/ 699 w 875"/>
                <a:gd name="T7" fmla="*/ 365 h 788"/>
                <a:gd name="T8" fmla="*/ 685 w 875"/>
                <a:gd name="T9" fmla="*/ 408 h 788"/>
                <a:gd name="T10" fmla="*/ 670 w 875"/>
                <a:gd name="T11" fmla="*/ 758 h 788"/>
                <a:gd name="T12" fmla="*/ 612 w 875"/>
                <a:gd name="T13" fmla="*/ 102 h 788"/>
                <a:gd name="T14" fmla="*/ 524 w 875"/>
                <a:gd name="T15" fmla="*/ 88 h 788"/>
                <a:gd name="T16" fmla="*/ 510 w 875"/>
                <a:gd name="T17" fmla="*/ 0 h 788"/>
                <a:gd name="T18" fmla="*/ 349 w 875"/>
                <a:gd name="T19" fmla="*/ 15 h 788"/>
                <a:gd name="T20" fmla="*/ 276 w 875"/>
                <a:gd name="T21" fmla="*/ 88 h 788"/>
                <a:gd name="T22" fmla="*/ 262 w 875"/>
                <a:gd name="T23" fmla="*/ 758 h 788"/>
                <a:gd name="T24" fmla="*/ 204 w 875"/>
                <a:gd name="T25" fmla="*/ 423 h 788"/>
                <a:gd name="T26" fmla="*/ 174 w 875"/>
                <a:gd name="T27" fmla="*/ 408 h 788"/>
                <a:gd name="T28" fmla="*/ 160 w 875"/>
                <a:gd name="T29" fmla="*/ 350 h 788"/>
                <a:gd name="T30" fmla="*/ 145 w 875"/>
                <a:gd name="T31" fmla="*/ 408 h 788"/>
                <a:gd name="T32" fmla="*/ 29 w 875"/>
                <a:gd name="T33" fmla="*/ 423 h 788"/>
                <a:gd name="T34" fmla="*/ 14 w 875"/>
                <a:gd name="T35" fmla="*/ 758 h 788"/>
                <a:gd name="T36" fmla="*/ 14 w 875"/>
                <a:gd name="T37" fmla="*/ 787 h 788"/>
                <a:gd name="T38" fmla="*/ 189 w 875"/>
                <a:gd name="T39" fmla="*/ 787 h 788"/>
                <a:gd name="T40" fmla="*/ 597 w 875"/>
                <a:gd name="T41" fmla="*/ 787 h 788"/>
                <a:gd name="T42" fmla="*/ 830 w 875"/>
                <a:gd name="T43" fmla="*/ 787 h 788"/>
                <a:gd name="T44" fmla="*/ 874 w 875"/>
                <a:gd name="T45" fmla="*/ 773 h 788"/>
                <a:gd name="T46" fmla="*/ 539 w 875"/>
                <a:gd name="T47" fmla="*/ 642 h 788"/>
                <a:gd name="T48" fmla="*/ 320 w 875"/>
                <a:gd name="T49" fmla="*/ 627 h 788"/>
                <a:gd name="T50" fmla="*/ 539 w 875"/>
                <a:gd name="T51" fmla="*/ 612 h 788"/>
                <a:gd name="T52" fmla="*/ 539 w 875"/>
                <a:gd name="T53" fmla="*/ 642 h 788"/>
                <a:gd name="T54" fmla="*/ 335 w 875"/>
                <a:gd name="T55" fmla="*/ 554 h 788"/>
                <a:gd name="T56" fmla="*/ 335 w 875"/>
                <a:gd name="T57" fmla="*/ 525 h 788"/>
                <a:gd name="T58" fmla="*/ 553 w 875"/>
                <a:gd name="T59" fmla="*/ 540 h 788"/>
                <a:gd name="T60" fmla="*/ 539 w 875"/>
                <a:gd name="T61" fmla="*/ 467 h 788"/>
                <a:gd name="T62" fmla="*/ 320 w 875"/>
                <a:gd name="T63" fmla="*/ 452 h 788"/>
                <a:gd name="T64" fmla="*/ 539 w 875"/>
                <a:gd name="T65" fmla="*/ 438 h 788"/>
                <a:gd name="T66" fmla="*/ 539 w 875"/>
                <a:gd name="T67" fmla="*/ 467 h 788"/>
                <a:gd name="T68" fmla="*/ 335 w 875"/>
                <a:gd name="T69" fmla="*/ 379 h 788"/>
                <a:gd name="T70" fmla="*/ 335 w 875"/>
                <a:gd name="T71" fmla="*/ 350 h 788"/>
                <a:gd name="T72" fmla="*/ 553 w 875"/>
                <a:gd name="T73" fmla="*/ 365 h 788"/>
                <a:gd name="T74" fmla="*/ 539 w 875"/>
                <a:gd name="T75" fmla="*/ 292 h 788"/>
                <a:gd name="T76" fmla="*/ 320 w 875"/>
                <a:gd name="T77" fmla="*/ 277 h 788"/>
                <a:gd name="T78" fmla="*/ 539 w 875"/>
                <a:gd name="T79" fmla="*/ 263 h 788"/>
                <a:gd name="T80" fmla="*/ 539 w 875"/>
                <a:gd name="T81" fmla="*/ 292 h 788"/>
                <a:gd name="T82" fmla="*/ 335 w 875"/>
                <a:gd name="T83" fmla="*/ 204 h 788"/>
                <a:gd name="T84" fmla="*/ 335 w 875"/>
                <a:gd name="T85" fmla="*/ 175 h 788"/>
                <a:gd name="T86" fmla="*/ 553 w 875"/>
                <a:gd name="T87" fmla="*/ 19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788">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0" name="Freeform 6"/>
            <p:cNvSpPr>
              <a:spLocks noChangeArrowheads="1"/>
            </p:cNvSpPr>
            <p:nvPr userDrawn="1"/>
          </p:nvSpPr>
          <p:spPr bwMode="auto">
            <a:xfrm>
              <a:off x="1529811" y="5729561"/>
              <a:ext cx="559717" cy="1123489"/>
            </a:xfrm>
            <a:custGeom>
              <a:avLst/>
              <a:gdLst>
                <a:gd name="T0" fmla="*/ 828 w 857"/>
                <a:gd name="T1" fmla="*/ 628 h 1714"/>
                <a:gd name="T2" fmla="*/ 685 w 857"/>
                <a:gd name="T3" fmla="*/ 628 h 1714"/>
                <a:gd name="T4" fmla="*/ 685 w 857"/>
                <a:gd name="T5" fmla="*/ 257 h 1714"/>
                <a:gd name="T6" fmla="*/ 656 w 857"/>
                <a:gd name="T7" fmla="*/ 228 h 1714"/>
                <a:gd name="T8" fmla="*/ 456 w 857"/>
                <a:gd name="T9" fmla="*/ 228 h 1714"/>
                <a:gd name="T10" fmla="*/ 456 w 857"/>
                <a:gd name="T11" fmla="*/ 28 h 1714"/>
                <a:gd name="T12" fmla="*/ 428 w 857"/>
                <a:gd name="T13" fmla="*/ 0 h 1714"/>
                <a:gd name="T14" fmla="*/ 399 w 857"/>
                <a:gd name="T15" fmla="*/ 28 h 1714"/>
                <a:gd name="T16" fmla="*/ 399 w 857"/>
                <a:gd name="T17" fmla="*/ 228 h 1714"/>
                <a:gd name="T18" fmla="*/ 199 w 857"/>
                <a:gd name="T19" fmla="*/ 228 h 1714"/>
                <a:gd name="T20" fmla="*/ 171 w 857"/>
                <a:gd name="T21" fmla="*/ 257 h 1714"/>
                <a:gd name="T22" fmla="*/ 171 w 857"/>
                <a:gd name="T23" fmla="*/ 628 h 1714"/>
                <a:gd name="T24" fmla="*/ 28 w 857"/>
                <a:gd name="T25" fmla="*/ 628 h 1714"/>
                <a:gd name="T26" fmla="*/ 0 w 857"/>
                <a:gd name="T27" fmla="*/ 657 h 1714"/>
                <a:gd name="T28" fmla="*/ 0 w 857"/>
                <a:gd name="T29" fmla="*/ 1684 h 1714"/>
                <a:gd name="T30" fmla="*/ 28 w 857"/>
                <a:gd name="T31" fmla="*/ 1713 h 1714"/>
                <a:gd name="T32" fmla="*/ 342 w 857"/>
                <a:gd name="T33" fmla="*/ 1713 h 1714"/>
                <a:gd name="T34" fmla="*/ 342 w 857"/>
                <a:gd name="T35" fmla="*/ 1513 h 1714"/>
                <a:gd name="T36" fmla="*/ 371 w 857"/>
                <a:gd name="T37" fmla="*/ 1485 h 1714"/>
                <a:gd name="T38" fmla="*/ 485 w 857"/>
                <a:gd name="T39" fmla="*/ 1485 h 1714"/>
                <a:gd name="T40" fmla="*/ 514 w 857"/>
                <a:gd name="T41" fmla="*/ 1513 h 1714"/>
                <a:gd name="T42" fmla="*/ 514 w 857"/>
                <a:gd name="T43" fmla="*/ 1713 h 1714"/>
                <a:gd name="T44" fmla="*/ 828 w 857"/>
                <a:gd name="T45" fmla="*/ 1713 h 1714"/>
                <a:gd name="T46" fmla="*/ 856 w 857"/>
                <a:gd name="T47" fmla="*/ 1684 h 1714"/>
                <a:gd name="T48" fmla="*/ 856 w 857"/>
                <a:gd name="T49" fmla="*/ 657 h 1714"/>
                <a:gd name="T50" fmla="*/ 828 w 857"/>
                <a:gd name="T51" fmla="*/ 628 h 1714"/>
                <a:gd name="T52" fmla="*/ 314 w 857"/>
                <a:gd name="T53" fmla="*/ 342 h 1714"/>
                <a:gd name="T54" fmla="*/ 542 w 857"/>
                <a:gd name="T55" fmla="*/ 342 h 1714"/>
                <a:gd name="T56" fmla="*/ 571 w 857"/>
                <a:gd name="T57" fmla="*/ 371 h 1714"/>
                <a:gd name="T58" fmla="*/ 542 w 857"/>
                <a:gd name="T59" fmla="*/ 400 h 1714"/>
                <a:gd name="T60" fmla="*/ 314 w 857"/>
                <a:gd name="T61" fmla="*/ 400 h 1714"/>
                <a:gd name="T62" fmla="*/ 285 w 857"/>
                <a:gd name="T63" fmla="*/ 371 h 1714"/>
                <a:gd name="T64" fmla="*/ 314 w 857"/>
                <a:gd name="T65" fmla="*/ 342 h 1714"/>
                <a:gd name="T66" fmla="*/ 314 w 857"/>
                <a:gd name="T67" fmla="*/ 514 h 1714"/>
                <a:gd name="T68" fmla="*/ 542 w 857"/>
                <a:gd name="T69" fmla="*/ 514 h 1714"/>
                <a:gd name="T70" fmla="*/ 571 w 857"/>
                <a:gd name="T71" fmla="*/ 542 h 1714"/>
                <a:gd name="T72" fmla="*/ 542 w 857"/>
                <a:gd name="T73" fmla="*/ 571 h 1714"/>
                <a:gd name="T74" fmla="*/ 314 w 857"/>
                <a:gd name="T75" fmla="*/ 571 h 1714"/>
                <a:gd name="T76" fmla="*/ 285 w 857"/>
                <a:gd name="T77" fmla="*/ 542 h 1714"/>
                <a:gd name="T78" fmla="*/ 314 w 857"/>
                <a:gd name="T79" fmla="*/ 514 h 1714"/>
                <a:gd name="T80" fmla="*/ 656 w 857"/>
                <a:gd name="T81" fmla="*/ 1370 h 1714"/>
                <a:gd name="T82" fmla="*/ 199 w 857"/>
                <a:gd name="T83" fmla="*/ 1370 h 1714"/>
                <a:gd name="T84" fmla="*/ 171 w 857"/>
                <a:gd name="T85" fmla="*/ 1342 h 1714"/>
                <a:gd name="T86" fmla="*/ 199 w 857"/>
                <a:gd name="T87" fmla="*/ 1313 h 1714"/>
                <a:gd name="T88" fmla="*/ 656 w 857"/>
                <a:gd name="T89" fmla="*/ 1313 h 1714"/>
                <a:gd name="T90" fmla="*/ 685 w 857"/>
                <a:gd name="T91" fmla="*/ 1342 h 1714"/>
                <a:gd name="T92" fmla="*/ 656 w 857"/>
                <a:gd name="T93" fmla="*/ 1370 h 1714"/>
                <a:gd name="T94" fmla="*/ 656 w 857"/>
                <a:gd name="T95" fmla="*/ 1142 h 1714"/>
                <a:gd name="T96" fmla="*/ 199 w 857"/>
                <a:gd name="T97" fmla="*/ 1142 h 1714"/>
                <a:gd name="T98" fmla="*/ 171 w 857"/>
                <a:gd name="T99" fmla="*/ 1113 h 1714"/>
                <a:gd name="T100" fmla="*/ 199 w 857"/>
                <a:gd name="T101" fmla="*/ 1085 h 1714"/>
                <a:gd name="T102" fmla="*/ 656 w 857"/>
                <a:gd name="T103" fmla="*/ 1085 h 1714"/>
                <a:gd name="T104" fmla="*/ 685 w 857"/>
                <a:gd name="T105" fmla="*/ 1113 h 1714"/>
                <a:gd name="T106" fmla="*/ 656 w 857"/>
                <a:gd name="T107" fmla="*/ 1142 h 1714"/>
                <a:gd name="T108" fmla="*/ 656 w 857"/>
                <a:gd name="T109" fmla="*/ 914 h 1714"/>
                <a:gd name="T110" fmla="*/ 199 w 857"/>
                <a:gd name="T111" fmla="*/ 914 h 1714"/>
                <a:gd name="T112" fmla="*/ 171 w 857"/>
                <a:gd name="T113" fmla="*/ 885 h 1714"/>
                <a:gd name="T114" fmla="*/ 199 w 857"/>
                <a:gd name="T115" fmla="*/ 856 h 1714"/>
                <a:gd name="T116" fmla="*/ 656 w 857"/>
                <a:gd name="T117" fmla="*/ 856 h 1714"/>
                <a:gd name="T118" fmla="*/ 685 w 857"/>
                <a:gd name="T119" fmla="*/ 885 h 1714"/>
                <a:gd name="T120" fmla="*/ 656 w 857"/>
                <a:gd name="T121" fmla="*/ 9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7" h="1714">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1" name="Freeform 7"/>
            <p:cNvSpPr>
              <a:spLocks noChangeArrowheads="1"/>
            </p:cNvSpPr>
            <p:nvPr userDrawn="1"/>
          </p:nvSpPr>
          <p:spPr bwMode="auto">
            <a:xfrm>
              <a:off x="2164541" y="5954836"/>
              <a:ext cx="487588" cy="898214"/>
            </a:xfrm>
            <a:custGeom>
              <a:avLst/>
              <a:gdLst>
                <a:gd name="T0" fmla="*/ 714 w 744"/>
                <a:gd name="T1" fmla="*/ 0 h 1372"/>
                <a:gd name="T2" fmla="*/ 29 w 744"/>
                <a:gd name="T3" fmla="*/ 0 h 1372"/>
                <a:gd name="T4" fmla="*/ 0 w 744"/>
                <a:gd name="T5" fmla="*/ 29 h 1372"/>
                <a:gd name="T6" fmla="*/ 0 w 744"/>
                <a:gd name="T7" fmla="*/ 1342 h 1372"/>
                <a:gd name="T8" fmla="*/ 29 w 744"/>
                <a:gd name="T9" fmla="*/ 1371 h 1372"/>
                <a:gd name="T10" fmla="*/ 286 w 744"/>
                <a:gd name="T11" fmla="*/ 1371 h 1372"/>
                <a:gd name="T12" fmla="*/ 286 w 744"/>
                <a:gd name="T13" fmla="*/ 1228 h 1372"/>
                <a:gd name="T14" fmla="*/ 314 w 744"/>
                <a:gd name="T15" fmla="*/ 1200 h 1372"/>
                <a:gd name="T16" fmla="*/ 429 w 744"/>
                <a:gd name="T17" fmla="*/ 1200 h 1372"/>
                <a:gd name="T18" fmla="*/ 457 w 744"/>
                <a:gd name="T19" fmla="*/ 1228 h 1372"/>
                <a:gd name="T20" fmla="*/ 457 w 744"/>
                <a:gd name="T21" fmla="*/ 1371 h 1372"/>
                <a:gd name="T22" fmla="*/ 714 w 744"/>
                <a:gd name="T23" fmla="*/ 1371 h 1372"/>
                <a:gd name="T24" fmla="*/ 743 w 744"/>
                <a:gd name="T25" fmla="*/ 1342 h 1372"/>
                <a:gd name="T26" fmla="*/ 743 w 744"/>
                <a:gd name="T27" fmla="*/ 29 h 1372"/>
                <a:gd name="T28" fmla="*/ 714 w 744"/>
                <a:gd name="T29" fmla="*/ 0 h 1372"/>
                <a:gd name="T30" fmla="*/ 600 w 744"/>
                <a:gd name="T31" fmla="*/ 1085 h 1372"/>
                <a:gd name="T32" fmla="*/ 143 w 744"/>
                <a:gd name="T33" fmla="*/ 1085 h 1372"/>
                <a:gd name="T34" fmla="*/ 115 w 744"/>
                <a:gd name="T35" fmla="*/ 1057 h 1372"/>
                <a:gd name="T36" fmla="*/ 143 w 744"/>
                <a:gd name="T37" fmla="*/ 1028 h 1372"/>
                <a:gd name="T38" fmla="*/ 600 w 744"/>
                <a:gd name="T39" fmla="*/ 1028 h 1372"/>
                <a:gd name="T40" fmla="*/ 629 w 744"/>
                <a:gd name="T41" fmla="*/ 1057 h 1372"/>
                <a:gd name="T42" fmla="*/ 600 w 744"/>
                <a:gd name="T43" fmla="*/ 1085 h 1372"/>
                <a:gd name="T44" fmla="*/ 600 w 744"/>
                <a:gd name="T45" fmla="*/ 914 h 1372"/>
                <a:gd name="T46" fmla="*/ 143 w 744"/>
                <a:gd name="T47" fmla="*/ 914 h 1372"/>
                <a:gd name="T48" fmla="*/ 115 w 744"/>
                <a:gd name="T49" fmla="*/ 886 h 1372"/>
                <a:gd name="T50" fmla="*/ 143 w 744"/>
                <a:gd name="T51" fmla="*/ 857 h 1372"/>
                <a:gd name="T52" fmla="*/ 600 w 744"/>
                <a:gd name="T53" fmla="*/ 857 h 1372"/>
                <a:gd name="T54" fmla="*/ 629 w 744"/>
                <a:gd name="T55" fmla="*/ 886 h 1372"/>
                <a:gd name="T56" fmla="*/ 600 w 744"/>
                <a:gd name="T57" fmla="*/ 914 h 1372"/>
                <a:gd name="T58" fmla="*/ 600 w 744"/>
                <a:gd name="T59" fmla="*/ 743 h 1372"/>
                <a:gd name="T60" fmla="*/ 143 w 744"/>
                <a:gd name="T61" fmla="*/ 743 h 1372"/>
                <a:gd name="T62" fmla="*/ 115 w 744"/>
                <a:gd name="T63" fmla="*/ 714 h 1372"/>
                <a:gd name="T64" fmla="*/ 143 w 744"/>
                <a:gd name="T65" fmla="*/ 686 h 1372"/>
                <a:gd name="T66" fmla="*/ 600 w 744"/>
                <a:gd name="T67" fmla="*/ 686 h 1372"/>
                <a:gd name="T68" fmla="*/ 629 w 744"/>
                <a:gd name="T69" fmla="*/ 714 h 1372"/>
                <a:gd name="T70" fmla="*/ 600 w 744"/>
                <a:gd name="T71" fmla="*/ 743 h 1372"/>
                <a:gd name="T72" fmla="*/ 600 w 744"/>
                <a:gd name="T73" fmla="*/ 572 h 1372"/>
                <a:gd name="T74" fmla="*/ 143 w 744"/>
                <a:gd name="T75" fmla="*/ 572 h 1372"/>
                <a:gd name="T76" fmla="*/ 115 w 744"/>
                <a:gd name="T77" fmla="*/ 543 h 1372"/>
                <a:gd name="T78" fmla="*/ 143 w 744"/>
                <a:gd name="T79" fmla="*/ 514 h 1372"/>
                <a:gd name="T80" fmla="*/ 600 w 744"/>
                <a:gd name="T81" fmla="*/ 514 h 1372"/>
                <a:gd name="T82" fmla="*/ 629 w 744"/>
                <a:gd name="T83" fmla="*/ 543 h 1372"/>
                <a:gd name="T84" fmla="*/ 600 w 744"/>
                <a:gd name="T85" fmla="*/ 572 h 1372"/>
                <a:gd name="T86" fmla="*/ 600 w 744"/>
                <a:gd name="T87" fmla="*/ 400 h 1372"/>
                <a:gd name="T88" fmla="*/ 143 w 744"/>
                <a:gd name="T89" fmla="*/ 400 h 1372"/>
                <a:gd name="T90" fmla="*/ 115 w 744"/>
                <a:gd name="T91" fmla="*/ 372 h 1372"/>
                <a:gd name="T92" fmla="*/ 143 w 744"/>
                <a:gd name="T93" fmla="*/ 343 h 1372"/>
                <a:gd name="T94" fmla="*/ 600 w 744"/>
                <a:gd name="T95" fmla="*/ 343 h 1372"/>
                <a:gd name="T96" fmla="*/ 629 w 744"/>
                <a:gd name="T97" fmla="*/ 372 h 1372"/>
                <a:gd name="T98" fmla="*/ 600 w 744"/>
                <a:gd name="T99" fmla="*/ 400 h 1372"/>
                <a:gd name="T100" fmla="*/ 600 w 744"/>
                <a:gd name="T101" fmla="*/ 229 h 1372"/>
                <a:gd name="T102" fmla="*/ 143 w 744"/>
                <a:gd name="T103" fmla="*/ 229 h 1372"/>
                <a:gd name="T104" fmla="*/ 115 w 744"/>
                <a:gd name="T105" fmla="*/ 200 h 1372"/>
                <a:gd name="T106" fmla="*/ 143 w 744"/>
                <a:gd name="T107" fmla="*/ 172 h 1372"/>
                <a:gd name="T108" fmla="*/ 600 w 744"/>
                <a:gd name="T109" fmla="*/ 172 h 1372"/>
                <a:gd name="T110" fmla="*/ 629 w 744"/>
                <a:gd name="T111" fmla="*/ 200 h 1372"/>
                <a:gd name="T112" fmla="*/ 600 w 744"/>
                <a:gd name="T113" fmla="*/ 229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1372">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2" name="Freeform 8"/>
            <p:cNvSpPr>
              <a:spLocks noChangeArrowheads="1"/>
            </p:cNvSpPr>
            <p:nvPr userDrawn="1"/>
          </p:nvSpPr>
          <p:spPr bwMode="auto">
            <a:xfrm>
              <a:off x="675809" y="6070362"/>
              <a:ext cx="781872" cy="782688"/>
            </a:xfrm>
            <a:custGeom>
              <a:avLst/>
              <a:gdLst>
                <a:gd name="T0" fmla="*/ 1116 w 1197"/>
                <a:gd name="T1" fmla="*/ 378 h 1196"/>
                <a:gd name="T2" fmla="*/ 877 w 1197"/>
                <a:gd name="T3" fmla="*/ 378 h 1196"/>
                <a:gd name="T4" fmla="*/ 797 w 1197"/>
                <a:gd name="T5" fmla="*/ 498 h 1196"/>
                <a:gd name="T6" fmla="*/ 478 w 1197"/>
                <a:gd name="T7" fmla="*/ 378 h 1196"/>
                <a:gd name="T8" fmla="*/ 399 w 1197"/>
                <a:gd name="T9" fmla="*/ 219 h 1196"/>
                <a:gd name="T10" fmla="*/ 239 w 1197"/>
                <a:gd name="T11" fmla="*/ 20 h 1196"/>
                <a:gd name="T12" fmla="*/ 200 w 1197"/>
                <a:gd name="T13" fmla="*/ 199 h 1196"/>
                <a:gd name="T14" fmla="*/ 80 w 1197"/>
                <a:gd name="T15" fmla="*/ 358 h 1196"/>
                <a:gd name="T16" fmla="*/ 0 w 1197"/>
                <a:gd name="T17" fmla="*/ 1175 h 1196"/>
                <a:gd name="T18" fmla="*/ 160 w 1197"/>
                <a:gd name="T19" fmla="*/ 1056 h 1196"/>
                <a:gd name="T20" fmla="*/ 279 w 1197"/>
                <a:gd name="T21" fmla="*/ 1056 h 1196"/>
                <a:gd name="T22" fmla="*/ 817 w 1197"/>
                <a:gd name="T23" fmla="*/ 1195 h 1196"/>
                <a:gd name="T24" fmla="*/ 976 w 1197"/>
                <a:gd name="T25" fmla="*/ 1036 h 1196"/>
                <a:gd name="T26" fmla="*/ 1076 w 1197"/>
                <a:gd name="T27" fmla="*/ 1195 h 1196"/>
                <a:gd name="T28" fmla="*/ 1196 w 1197"/>
                <a:gd name="T29" fmla="*/ 498 h 1196"/>
                <a:gd name="T30" fmla="*/ 299 w 1197"/>
                <a:gd name="T31" fmla="*/ 279 h 1196"/>
                <a:gd name="T32" fmla="*/ 180 w 1197"/>
                <a:gd name="T33" fmla="*/ 319 h 1196"/>
                <a:gd name="T34" fmla="*/ 379 w 1197"/>
                <a:gd name="T35" fmla="*/ 956 h 1196"/>
                <a:gd name="T36" fmla="*/ 100 w 1197"/>
                <a:gd name="T37" fmla="*/ 916 h 1196"/>
                <a:gd name="T38" fmla="*/ 379 w 1197"/>
                <a:gd name="T39" fmla="*/ 956 h 1196"/>
                <a:gd name="T40" fmla="*/ 80 w 1197"/>
                <a:gd name="T41" fmla="*/ 856 h 1196"/>
                <a:gd name="T42" fmla="*/ 399 w 1197"/>
                <a:gd name="T43" fmla="*/ 856 h 1196"/>
                <a:gd name="T44" fmla="*/ 100 w 1197"/>
                <a:gd name="T45" fmla="*/ 797 h 1196"/>
                <a:gd name="T46" fmla="*/ 379 w 1197"/>
                <a:gd name="T47" fmla="*/ 757 h 1196"/>
                <a:gd name="T48" fmla="*/ 379 w 1197"/>
                <a:gd name="T49" fmla="*/ 717 h 1196"/>
                <a:gd name="T50" fmla="*/ 100 w 1197"/>
                <a:gd name="T51" fmla="*/ 677 h 1196"/>
                <a:gd name="T52" fmla="*/ 379 w 1197"/>
                <a:gd name="T53" fmla="*/ 717 h 1196"/>
                <a:gd name="T54" fmla="*/ 80 w 1197"/>
                <a:gd name="T55" fmla="*/ 617 h 1196"/>
                <a:gd name="T56" fmla="*/ 399 w 1197"/>
                <a:gd name="T57" fmla="*/ 617 h 1196"/>
                <a:gd name="T58" fmla="*/ 100 w 1197"/>
                <a:gd name="T59" fmla="*/ 558 h 1196"/>
                <a:gd name="T60" fmla="*/ 379 w 1197"/>
                <a:gd name="T61" fmla="*/ 518 h 1196"/>
                <a:gd name="T62" fmla="*/ 379 w 1197"/>
                <a:gd name="T63" fmla="*/ 478 h 1196"/>
                <a:gd name="T64" fmla="*/ 100 w 1197"/>
                <a:gd name="T65" fmla="*/ 438 h 1196"/>
                <a:gd name="T66" fmla="*/ 379 w 1197"/>
                <a:gd name="T67" fmla="*/ 478 h 1196"/>
                <a:gd name="T68" fmla="*/ 518 w 1197"/>
                <a:gd name="T69" fmla="*/ 976 h 1196"/>
                <a:gd name="T70" fmla="*/ 757 w 1197"/>
                <a:gd name="T71" fmla="*/ 976 h 1196"/>
                <a:gd name="T72" fmla="*/ 538 w 1197"/>
                <a:gd name="T73" fmla="*/ 916 h 1196"/>
                <a:gd name="T74" fmla="*/ 737 w 1197"/>
                <a:gd name="T75" fmla="*/ 876 h 1196"/>
                <a:gd name="T76" fmla="*/ 737 w 1197"/>
                <a:gd name="T77" fmla="*/ 836 h 1196"/>
                <a:gd name="T78" fmla="*/ 538 w 1197"/>
                <a:gd name="T79" fmla="*/ 797 h 1196"/>
                <a:gd name="T80" fmla="*/ 737 w 1197"/>
                <a:gd name="T81" fmla="*/ 836 h 1196"/>
                <a:gd name="T82" fmla="*/ 877 w 1197"/>
                <a:gd name="T83" fmla="*/ 976 h 1196"/>
                <a:gd name="T84" fmla="*/ 1116 w 1197"/>
                <a:gd name="T85" fmla="*/ 976 h 1196"/>
                <a:gd name="T86" fmla="*/ 897 w 1197"/>
                <a:gd name="T87" fmla="*/ 916 h 1196"/>
                <a:gd name="T88" fmla="*/ 1096 w 1197"/>
                <a:gd name="T89" fmla="*/ 876 h 1196"/>
                <a:gd name="T90" fmla="*/ 1096 w 1197"/>
                <a:gd name="T91" fmla="*/ 836 h 1196"/>
                <a:gd name="T92" fmla="*/ 897 w 1197"/>
                <a:gd name="T93" fmla="*/ 797 h 1196"/>
                <a:gd name="T94" fmla="*/ 1096 w 1197"/>
                <a:gd name="T95" fmla="*/ 836 h 1196"/>
                <a:gd name="T96" fmla="*/ 877 w 1197"/>
                <a:gd name="T97" fmla="*/ 737 h 1196"/>
                <a:gd name="T98" fmla="*/ 1116 w 1197"/>
                <a:gd name="T99" fmla="*/ 737 h 1196"/>
                <a:gd name="T100" fmla="*/ 897 w 1197"/>
                <a:gd name="T101" fmla="*/ 677 h 1196"/>
                <a:gd name="T102" fmla="*/ 1096 w 1197"/>
                <a:gd name="T103" fmla="*/ 637 h 1196"/>
                <a:gd name="T104" fmla="*/ 1096 w 1197"/>
                <a:gd name="T105" fmla="*/ 597 h 1196"/>
                <a:gd name="T106" fmla="*/ 897 w 1197"/>
                <a:gd name="T107" fmla="*/ 558 h 1196"/>
                <a:gd name="T108" fmla="*/ 1096 w 1197"/>
                <a:gd name="T109" fmla="*/ 597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7" h="1196">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3" name="Freeform 9"/>
            <p:cNvSpPr>
              <a:spLocks noChangeArrowheads="1"/>
            </p:cNvSpPr>
            <p:nvPr userDrawn="1"/>
          </p:nvSpPr>
          <p:spPr bwMode="auto">
            <a:xfrm>
              <a:off x="2914678" y="6278310"/>
              <a:ext cx="268317" cy="574741"/>
            </a:xfrm>
            <a:custGeom>
              <a:avLst/>
              <a:gdLst>
                <a:gd name="T0" fmla="*/ 394 w 409"/>
                <a:gd name="T1" fmla="*/ 0 h 876"/>
                <a:gd name="T2" fmla="*/ 15 w 409"/>
                <a:gd name="T3" fmla="*/ 0 h 876"/>
                <a:gd name="T4" fmla="*/ 0 w 409"/>
                <a:gd name="T5" fmla="*/ 15 h 876"/>
                <a:gd name="T6" fmla="*/ 0 w 409"/>
                <a:gd name="T7" fmla="*/ 59 h 876"/>
                <a:gd name="T8" fmla="*/ 248 w 409"/>
                <a:gd name="T9" fmla="*/ 59 h 876"/>
                <a:gd name="T10" fmla="*/ 262 w 409"/>
                <a:gd name="T11" fmla="*/ 73 h 876"/>
                <a:gd name="T12" fmla="*/ 248 w 409"/>
                <a:gd name="T13" fmla="*/ 88 h 876"/>
                <a:gd name="T14" fmla="*/ 0 w 409"/>
                <a:gd name="T15" fmla="*/ 88 h 876"/>
                <a:gd name="T16" fmla="*/ 0 w 409"/>
                <a:gd name="T17" fmla="*/ 146 h 876"/>
                <a:gd name="T18" fmla="*/ 188 w 409"/>
                <a:gd name="T19" fmla="*/ 146 h 876"/>
                <a:gd name="T20" fmla="*/ 203 w 409"/>
                <a:gd name="T21" fmla="*/ 161 h 876"/>
                <a:gd name="T22" fmla="*/ 188 w 409"/>
                <a:gd name="T23" fmla="*/ 175 h 876"/>
                <a:gd name="T24" fmla="*/ 0 w 409"/>
                <a:gd name="T25" fmla="*/ 175 h 876"/>
                <a:gd name="T26" fmla="*/ 0 w 409"/>
                <a:gd name="T27" fmla="*/ 234 h 876"/>
                <a:gd name="T28" fmla="*/ 128 w 409"/>
                <a:gd name="T29" fmla="*/ 234 h 876"/>
                <a:gd name="T30" fmla="*/ 143 w 409"/>
                <a:gd name="T31" fmla="*/ 248 h 876"/>
                <a:gd name="T32" fmla="*/ 128 w 409"/>
                <a:gd name="T33" fmla="*/ 263 h 876"/>
                <a:gd name="T34" fmla="*/ 0 w 409"/>
                <a:gd name="T35" fmla="*/ 263 h 876"/>
                <a:gd name="T36" fmla="*/ 0 w 409"/>
                <a:gd name="T37" fmla="*/ 292 h 876"/>
                <a:gd name="T38" fmla="*/ 131 w 409"/>
                <a:gd name="T39" fmla="*/ 292 h 876"/>
                <a:gd name="T40" fmla="*/ 146 w 409"/>
                <a:gd name="T41" fmla="*/ 307 h 876"/>
                <a:gd name="T42" fmla="*/ 146 w 409"/>
                <a:gd name="T43" fmla="*/ 875 h 876"/>
                <a:gd name="T44" fmla="*/ 175 w 409"/>
                <a:gd name="T45" fmla="*/ 875 h 876"/>
                <a:gd name="T46" fmla="*/ 175 w 409"/>
                <a:gd name="T47" fmla="*/ 744 h 876"/>
                <a:gd name="T48" fmla="*/ 190 w 409"/>
                <a:gd name="T49" fmla="*/ 729 h 876"/>
                <a:gd name="T50" fmla="*/ 306 w 409"/>
                <a:gd name="T51" fmla="*/ 729 h 876"/>
                <a:gd name="T52" fmla="*/ 321 w 409"/>
                <a:gd name="T53" fmla="*/ 744 h 876"/>
                <a:gd name="T54" fmla="*/ 321 w 409"/>
                <a:gd name="T55" fmla="*/ 875 h 876"/>
                <a:gd name="T56" fmla="*/ 394 w 409"/>
                <a:gd name="T57" fmla="*/ 875 h 876"/>
                <a:gd name="T58" fmla="*/ 408 w 409"/>
                <a:gd name="T59" fmla="*/ 860 h 876"/>
                <a:gd name="T60" fmla="*/ 408 w 409"/>
                <a:gd name="T61" fmla="*/ 15 h 876"/>
                <a:gd name="T62" fmla="*/ 394 w 409"/>
                <a:gd name="T63"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876">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4" name="Freeform 10"/>
            <p:cNvSpPr>
              <a:spLocks noChangeArrowheads="1"/>
            </p:cNvSpPr>
            <p:nvPr userDrawn="1"/>
          </p:nvSpPr>
          <p:spPr bwMode="auto">
            <a:xfrm>
              <a:off x="2724258" y="6489144"/>
              <a:ext cx="268317" cy="363907"/>
            </a:xfrm>
            <a:custGeom>
              <a:avLst/>
              <a:gdLst>
                <a:gd name="T0" fmla="*/ 14 w 409"/>
                <a:gd name="T1" fmla="*/ 0 h 555"/>
                <a:gd name="T2" fmla="*/ 0 w 409"/>
                <a:gd name="T3" fmla="*/ 0 h 555"/>
                <a:gd name="T4" fmla="*/ 0 w 409"/>
                <a:gd name="T5" fmla="*/ 15 h 555"/>
                <a:gd name="T6" fmla="*/ 0 w 409"/>
                <a:gd name="T7" fmla="*/ 88 h 555"/>
                <a:gd name="T8" fmla="*/ 179 w 409"/>
                <a:gd name="T9" fmla="*/ 88 h 555"/>
                <a:gd name="T10" fmla="*/ 194 w 409"/>
                <a:gd name="T11" fmla="*/ 102 h 555"/>
                <a:gd name="T12" fmla="*/ 179 w 409"/>
                <a:gd name="T13" fmla="*/ 117 h 555"/>
                <a:gd name="T14" fmla="*/ 0 w 409"/>
                <a:gd name="T15" fmla="*/ 117 h 555"/>
                <a:gd name="T16" fmla="*/ 0 w 409"/>
                <a:gd name="T17" fmla="*/ 175 h 555"/>
                <a:gd name="T18" fmla="*/ 149 w 409"/>
                <a:gd name="T19" fmla="*/ 175 h 555"/>
                <a:gd name="T20" fmla="*/ 164 w 409"/>
                <a:gd name="T21" fmla="*/ 190 h 555"/>
                <a:gd name="T22" fmla="*/ 149 w 409"/>
                <a:gd name="T23" fmla="*/ 204 h 555"/>
                <a:gd name="T24" fmla="*/ 0 w 409"/>
                <a:gd name="T25" fmla="*/ 204 h 555"/>
                <a:gd name="T26" fmla="*/ 0 w 409"/>
                <a:gd name="T27" fmla="*/ 262 h 555"/>
                <a:gd name="T28" fmla="*/ 90 w 409"/>
                <a:gd name="T29" fmla="*/ 262 h 555"/>
                <a:gd name="T30" fmla="*/ 104 w 409"/>
                <a:gd name="T31" fmla="*/ 277 h 555"/>
                <a:gd name="T32" fmla="*/ 90 w 409"/>
                <a:gd name="T33" fmla="*/ 292 h 555"/>
                <a:gd name="T34" fmla="*/ 0 w 409"/>
                <a:gd name="T35" fmla="*/ 292 h 555"/>
                <a:gd name="T36" fmla="*/ 0 w 409"/>
                <a:gd name="T37" fmla="*/ 539 h 555"/>
                <a:gd name="T38" fmla="*/ 0 w 409"/>
                <a:gd name="T39" fmla="*/ 554 h 555"/>
                <a:gd name="T40" fmla="*/ 14 w 409"/>
                <a:gd name="T41" fmla="*/ 554 h 555"/>
                <a:gd name="T42" fmla="*/ 87 w 409"/>
                <a:gd name="T43" fmla="*/ 554 h 555"/>
                <a:gd name="T44" fmla="*/ 87 w 409"/>
                <a:gd name="T45" fmla="*/ 423 h 555"/>
                <a:gd name="T46" fmla="*/ 102 w 409"/>
                <a:gd name="T47" fmla="*/ 408 h 555"/>
                <a:gd name="T48" fmla="*/ 218 w 409"/>
                <a:gd name="T49" fmla="*/ 408 h 555"/>
                <a:gd name="T50" fmla="*/ 233 w 409"/>
                <a:gd name="T51" fmla="*/ 423 h 555"/>
                <a:gd name="T52" fmla="*/ 233 w 409"/>
                <a:gd name="T53" fmla="*/ 554 h 555"/>
                <a:gd name="T54" fmla="*/ 393 w 409"/>
                <a:gd name="T55" fmla="*/ 554 h 555"/>
                <a:gd name="T56" fmla="*/ 408 w 409"/>
                <a:gd name="T57" fmla="*/ 554 h 555"/>
                <a:gd name="T58" fmla="*/ 408 w 409"/>
                <a:gd name="T59" fmla="*/ 539 h 555"/>
                <a:gd name="T60" fmla="*/ 408 w 409"/>
                <a:gd name="T61" fmla="*/ 15 h 555"/>
                <a:gd name="T62" fmla="*/ 408 w 409"/>
                <a:gd name="T63" fmla="*/ 0 h 555"/>
                <a:gd name="T64" fmla="*/ 393 w 409"/>
                <a:gd name="T65" fmla="*/ 0 h 555"/>
                <a:gd name="T66" fmla="*/ 14 w 409"/>
                <a:gd name="T6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555">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5" name="Freeform 11"/>
            <p:cNvSpPr>
              <a:spLocks noChangeArrowheads="1"/>
            </p:cNvSpPr>
            <p:nvPr userDrawn="1"/>
          </p:nvSpPr>
          <p:spPr bwMode="auto">
            <a:xfrm>
              <a:off x="222841" y="6050144"/>
              <a:ext cx="375068" cy="802906"/>
            </a:xfrm>
            <a:custGeom>
              <a:avLst/>
              <a:gdLst>
                <a:gd name="T0" fmla="*/ 551 w 572"/>
                <a:gd name="T1" fmla="*/ 0 h 1226"/>
                <a:gd name="T2" fmla="*/ 20 w 572"/>
                <a:gd name="T3" fmla="*/ 0 h 1226"/>
                <a:gd name="T4" fmla="*/ 0 w 572"/>
                <a:gd name="T5" fmla="*/ 21 h 1226"/>
                <a:gd name="T6" fmla="*/ 0 w 572"/>
                <a:gd name="T7" fmla="*/ 82 h 1226"/>
                <a:gd name="T8" fmla="*/ 347 w 572"/>
                <a:gd name="T9" fmla="*/ 82 h 1226"/>
                <a:gd name="T10" fmla="*/ 367 w 572"/>
                <a:gd name="T11" fmla="*/ 102 h 1226"/>
                <a:gd name="T12" fmla="*/ 347 w 572"/>
                <a:gd name="T13" fmla="*/ 123 h 1226"/>
                <a:gd name="T14" fmla="*/ 0 w 572"/>
                <a:gd name="T15" fmla="*/ 123 h 1226"/>
                <a:gd name="T16" fmla="*/ 0 w 572"/>
                <a:gd name="T17" fmla="*/ 205 h 1226"/>
                <a:gd name="T18" fmla="*/ 263 w 572"/>
                <a:gd name="T19" fmla="*/ 205 h 1226"/>
                <a:gd name="T20" fmla="*/ 283 w 572"/>
                <a:gd name="T21" fmla="*/ 225 h 1226"/>
                <a:gd name="T22" fmla="*/ 263 w 572"/>
                <a:gd name="T23" fmla="*/ 245 h 1226"/>
                <a:gd name="T24" fmla="*/ 0 w 572"/>
                <a:gd name="T25" fmla="*/ 245 h 1226"/>
                <a:gd name="T26" fmla="*/ 0 w 572"/>
                <a:gd name="T27" fmla="*/ 327 h 1226"/>
                <a:gd name="T28" fmla="*/ 179 w 572"/>
                <a:gd name="T29" fmla="*/ 327 h 1226"/>
                <a:gd name="T30" fmla="*/ 199 w 572"/>
                <a:gd name="T31" fmla="*/ 347 h 1226"/>
                <a:gd name="T32" fmla="*/ 179 w 572"/>
                <a:gd name="T33" fmla="*/ 368 h 1226"/>
                <a:gd name="T34" fmla="*/ 0 w 572"/>
                <a:gd name="T35" fmla="*/ 368 h 1226"/>
                <a:gd name="T36" fmla="*/ 0 w 572"/>
                <a:gd name="T37" fmla="*/ 409 h 1226"/>
                <a:gd name="T38" fmla="*/ 184 w 572"/>
                <a:gd name="T39" fmla="*/ 409 h 1226"/>
                <a:gd name="T40" fmla="*/ 204 w 572"/>
                <a:gd name="T41" fmla="*/ 429 h 1226"/>
                <a:gd name="T42" fmla="*/ 204 w 572"/>
                <a:gd name="T43" fmla="*/ 1225 h 1226"/>
                <a:gd name="T44" fmla="*/ 245 w 572"/>
                <a:gd name="T45" fmla="*/ 1225 h 1226"/>
                <a:gd name="T46" fmla="*/ 245 w 572"/>
                <a:gd name="T47" fmla="*/ 1041 h 1226"/>
                <a:gd name="T48" fmla="*/ 265 w 572"/>
                <a:gd name="T49" fmla="*/ 1021 h 1226"/>
                <a:gd name="T50" fmla="*/ 428 w 572"/>
                <a:gd name="T51" fmla="*/ 1021 h 1226"/>
                <a:gd name="T52" fmla="*/ 449 w 572"/>
                <a:gd name="T53" fmla="*/ 1041 h 1226"/>
                <a:gd name="T54" fmla="*/ 449 w 572"/>
                <a:gd name="T55" fmla="*/ 1225 h 1226"/>
                <a:gd name="T56" fmla="*/ 551 w 572"/>
                <a:gd name="T57" fmla="*/ 1225 h 1226"/>
                <a:gd name="T58" fmla="*/ 571 w 572"/>
                <a:gd name="T59" fmla="*/ 1205 h 1226"/>
                <a:gd name="T60" fmla="*/ 571 w 572"/>
                <a:gd name="T61" fmla="*/ 21 h 1226"/>
                <a:gd name="T62" fmla="*/ 551 w 572"/>
                <a:gd name="T63"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2" h="1226">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6" name="Freeform 12"/>
            <p:cNvSpPr>
              <a:spLocks noChangeArrowheads="1"/>
            </p:cNvSpPr>
            <p:nvPr userDrawn="1"/>
          </p:nvSpPr>
          <p:spPr bwMode="auto">
            <a:xfrm>
              <a:off x="-42592" y="6344735"/>
              <a:ext cx="375068" cy="508314"/>
            </a:xfrm>
            <a:custGeom>
              <a:avLst/>
              <a:gdLst>
                <a:gd name="T0" fmla="*/ 20 w 572"/>
                <a:gd name="T1" fmla="*/ 0 h 777"/>
                <a:gd name="T2" fmla="*/ 0 w 572"/>
                <a:gd name="T3" fmla="*/ 0 h 777"/>
                <a:gd name="T4" fmla="*/ 0 w 572"/>
                <a:gd name="T5" fmla="*/ 21 h 777"/>
                <a:gd name="T6" fmla="*/ 0 w 572"/>
                <a:gd name="T7" fmla="*/ 123 h 777"/>
                <a:gd name="T8" fmla="*/ 251 w 572"/>
                <a:gd name="T9" fmla="*/ 123 h 777"/>
                <a:gd name="T10" fmla="*/ 272 w 572"/>
                <a:gd name="T11" fmla="*/ 143 h 777"/>
                <a:gd name="T12" fmla="*/ 251 w 572"/>
                <a:gd name="T13" fmla="*/ 164 h 777"/>
                <a:gd name="T14" fmla="*/ 0 w 572"/>
                <a:gd name="T15" fmla="*/ 164 h 777"/>
                <a:gd name="T16" fmla="*/ 0 w 572"/>
                <a:gd name="T17" fmla="*/ 245 h 777"/>
                <a:gd name="T18" fmla="*/ 209 w 572"/>
                <a:gd name="T19" fmla="*/ 245 h 777"/>
                <a:gd name="T20" fmla="*/ 230 w 572"/>
                <a:gd name="T21" fmla="*/ 266 h 777"/>
                <a:gd name="T22" fmla="*/ 209 w 572"/>
                <a:gd name="T23" fmla="*/ 286 h 777"/>
                <a:gd name="T24" fmla="*/ 0 w 572"/>
                <a:gd name="T25" fmla="*/ 286 h 777"/>
                <a:gd name="T26" fmla="*/ 0 w 572"/>
                <a:gd name="T27" fmla="*/ 368 h 777"/>
                <a:gd name="T28" fmla="*/ 126 w 572"/>
                <a:gd name="T29" fmla="*/ 368 h 777"/>
                <a:gd name="T30" fmla="*/ 146 w 572"/>
                <a:gd name="T31" fmla="*/ 388 h 777"/>
                <a:gd name="T32" fmla="*/ 126 w 572"/>
                <a:gd name="T33" fmla="*/ 409 h 777"/>
                <a:gd name="T34" fmla="*/ 0 w 572"/>
                <a:gd name="T35" fmla="*/ 409 h 777"/>
                <a:gd name="T36" fmla="*/ 0 w 572"/>
                <a:gd name="T37" fmla="*/ 755 h 777"/>
                <a:gd name="T38" fmla="*/ 0 w 572"/>
                <a:gd name="T39" fmla="*/ 776 h 777"/>
                <a:gd name="T40" fmla="*/ 20 w 572"/>
                <a:gd name="T41" fmla="*/ 776 h 777"/>
                <a:gd name="T42" fmla="*/ 122 w 572"/>
                <a:gd name="T43" fmla="*/ 776 h 777"/>
                <a:gd name="T44" fmla="*/ 122 w 572"/>
                <a:gd name="T45" fmla="*/ 592 h 777"/>
                <a:gd name="T46" fmla="*/ 143 w 572"/>
                <a:gd name="T47" fmla="*/ 572 h 777"/>
                <a:gd name="T48" fmla="*/ 306 w 572"/>
                <a:gd name="T49" fmla="*/ 572 h 777"/>
                <a:gd name="T50" fmla="*/ 326 w 572"/>
                <a:gd name="T51" fmla="*/ 592 h 777"/>
                <a:gd name="T52" fmla="*/ 326 w 572"/>
                <a:gd name="T53" fmla="*/ 776 h 777"/>
                <a:gd name="T54" fmla="*/ 551 w 572"/>
                <a:gd name="T55" fmla="*/ 776 h 777"/>
                <a:gd name="T56" fmla="*/ 571 w 572"/>
                <a:gd name="T57" fmla="*/ 776 h 777"/>
                <a:gd name="T58" fmla="*/ 571 w 572"/>
                <a:gd name="T59" fmla="*/ 755 h 777"/>
                <a:gd name="T60" fmla="*/ 571 w 572"/>
                <a:gd name="T61" fmla="*/ 21 h 777"/>
                <a:gd name="T62" fmla="*/ 571 w 572"/>
                <a:gd name="T63" fmla="*/ 0 h 777"/>
                <a:gd name="T64" fmla="*/ 551 w 572"/>
                <a:gd name="T65" fmla="*/ 0 h 777"/>
                <a:gd name="T66" fmla="*/ 20 w 572"/>
                <a:gd name="T67"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2" h="777">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7" name="Freeform 13"/>
            <p:cNvSpPr>
              <a:spLocks noChangeArrowheads="1"/>
            </p:cNvSpPr>
            <p:nvPr userDrawn="1"/>
          </p:nvSpPr>
          <p:spPr bwMode="auto">
            <a:xfrm>
              <a:off x="8796184" y="3889170"/>
              <a:ext cx="2810519" cy="1750208"/>
            </a:xfrm>
            <a:custGeom>
              <a:avLst/>
              <a:gdLst>
                <a:gd name="T0" fmla="*/ 2788 w 3595"/>
                <a:gd name="T1" fmla="*/ 605 h 2235"/>
                <a:gd name="T2" fmla="*/ 1797 w 3595"/>
                <a:gd name="T3" fmla="*/ 0 h 2235"/>
                <a:gd name="T4" fmla="*/ 689 w 3595"/>
                <a:gd name="T5" fmla="*/ 984 h 2235"/>
                <a:gd name="T6" fmla="*/ 625 w 3595"/>
                <a:gd name="T7" fmla="*/ 981 h 2235"/>
                <a:gd name="T8" fmla="*/ 0 w 3595"/>
                <a:gd name="T9" fmla="*/ 1608 h 2235"/>
                <a:gd name="T10" fmla="*/ 662 w 3595"/>
                <a:gd name="T11" fmla="*/ 2234 h 2235"/>
                <a:gd name="T12" fmla="*/ 2854 w 3595"/>
                <a:gd name="T13" fmla="*/ 2234 h 2235"/>
                <a:gd name="T14" fmla="*/ 2862 w 3595"/>
                <a:gd name="T15" fmla="*/ 2233 h 2235"/>
                <a:gd name="T16" fmla="*/ 3594 w 3595"/>
                <a:gd name="T17" fmla="*/ 1419 h 2235"/>
                <a:gd name="T18" fmla="*/ 2788 w 3595"/>
                <a:gd name="T19" fmla="*/ 605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5" h="2235">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8" name="Freeform 14"/>
            <p:cNvSpPr>
              <a:spLocks noChangeArrowheads="1"/>
            </p:cNvSpPr>
            <p:nvPr userDrawn="1"/>
          </p:nvSpPr>
          <p:spPr bwMode="auto">
            <a:xfrm>
              <a:off x="10082788" y="2629157"/>
              <a:ext cx="4120944" cy="2564900"/>
            </a:xfrm>
            <a:custGeom>
              <a:avLst/>
              <a:gdLst>
                <a:gd name="T0" fmla="*/ 4089 w 5271"/>
                <a:gd name="T1" fmla="*/ 887 h 3276"/>
                <a:gd name="T2" fmla="*/ 2635 w 5271"/>
                <a:gd name="T3" fmla="*/ 0 h 3276"/>
                <a:gd name="T4" fmla="*/ 1010 w 5271"/>
                <a:gd name="T5" fmla="*/ 1443 h 3276"/>
                <a:gd name="T6" fmla="*/ 917 w 5271"/>
                <a:gd name="T7" fmla="*/ 1438 h 3276"/>
                <a:gd name="T8" fmla="*/ 0 w 5271"/>
                <a:gd name="T9" fmla="*/ 2357 h 3276"/>
                <a:gd name="T10" fmla="*/ 971 w 5271"/>
                <a:gd name="T11" fmla="*/ 3275 h 3276"/>
                <a:gd name="T12" fmla="*/ 4185 w 5271"/>
                <a:gd name="T13" fmla="*/ 3275 h 3276"/>
                <a:gd name="T14" fmla="*/ 4196 w 5271"/>
                <a:gd name="T15" fmla="*/ 3274 h 3276"/>
                <a:gd name="T16" fmla="*/ 5270 w 5271"/>
                <a:gd name="T17" fmla="*/ 2080 h 3276"/>
                <a:gd name="T18" fmla="*/ 4089 w 5271"/>
                <a:gd name="T19" fmla="*/ 887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71" h="3276">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29" name="Freeform 15"/>
            <p:cNvSpPr>
              <a:spLocks noChangeArrowheads="1"/>
            </p:cNvSpPr>
            <p:nvPr userDrawn="1"/>
          </p:nvSpPr>
          <p:spPr bwMode="auto">
            <a:xfrm>
              <a:off x="9122019" y="5194058"/>
              <a:ext cx="1803560" cy="1384287"/>
            </a:xfrm>
            <a:custGeom>
              <a:avLst/>
              <a:gdLst>
                <a:gd name="T0" fmla="*/ 2081 w 2305"/>
                <a:gd name="T1" fmla="*/ 905 h 1767"/>
                <a:gd name="T2" fmla="*/ 2040 w 2305"/>
                <a:gd name="T3" fmla="*/ 541 h 1767"/>
                <a:gd name="T4" fmla="*/ 1716 w 2305"/>
                <a:gd name="T5" fmla="*/ 382 h 1767"/>
                <a:gd name="T6" fmla="*/ 1152 w 2305"/>
                <a:gd name="T7" fmla="*/ 0 h 1767"/>
                <a:gd name="T8" fmla="*/ 538 w 2305"/>
                <a:gd name="T9" fmla="*/ 615 h 1767"/>
                <a:gd name="T10" fmla="*/ 0 w 2305"/>
                <a:gd name="T11" fmla="*/ 1190 h 1767"/>
                <a:gd name="T12" fmla="*/ 576 w 2305"/>
                <a:gd name="T13" fmla="*/ 1766 h 1767"/>
                <a:gd name="T14" fmla="*/ 1843 w 2305"/>
                <a:gd name="T15" fmla="*/ 1766 h 1767"/>
                <a:gd name="T16" fmla="*/ 2304 w 2305"/>
                <a:gd name="T17" fmla="*/ 1305 h 1767"/>
                <a:gd name="T18" fmla="*/ 2081 w 2305"/>
                <a:gd name="T19" fmla="*/ 905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5" h="1767">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30" name="Freeform 16"/>
            <p:cNvSpPr>
              <a:spLocks noChangeArrowheads="1"/>
            </p:cNvSpPr>
            <p:nvPr userDrawn="1"/>
          </p:nvSpPr>
          <p:spPr bwMode="auto">
            <a:xfrm>
              <a:off x="8123999" y="4355216"/>
              <a:ext cx="1313875" cy="1008009"/>
            </a:xfrm>
            <a:custGeom>
              <a:avLst/>
              <a:gdLst>
                <a:gd name="T0" fmla="*/ 1515 w 1678"/>
                <a:gd name="T1" fmla="*/ 659 h 1286"/>
                <a:gd name="T2" fmla="*/ 1485 w 1678"/>
                <a:gd name="T3" fmla="*/ 394 h 1286"/>
                <a:gd name="T4" fmla="*/ 1248 w 1678"/>
                <a:gd name="T5" fmla="*/ 278 h 1286"/>
                <a:gd name="T6" fmla="*/ 838 w 1678"/>
                <a:gd name="T7" fmla="*/ 0 h 1286"/>
                <a:gd name="T8" fmla="*/ 392 w 1678"/>
                <a:gd name="T9" fmla="*/ 448 h 1286"/>
                <a:gd name="T10" fmla="*/ 0 w 1678"/>
                <a:gd name="T11" fmla="*/ 866 h 1286"/>
                <a:gd name="T12" fmla="*/ 419 w 1678"/>
                <a:gd name="T13" fmla="*/ 1285 h 1286"/>
                <a:gd name="T14" fmla="*/ 1341 w 1678"/>
                <a:gd name="T15" fmla="*/ 1285 h 1286"/>
                <a:gd name="T16" fmla="*/ 1677 w 1678"/>
                <a:gd name="T17" fmla="*/ 950 h 1286"/>
                <a:gd name="T18" fmla="*/ 1515 w 1678"/>
                <a:gd name="T19" fmla="*/ 659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1286">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sp>
          <p:nvSpPr>
            <p:cNvPr id="31" name="Freeform 4"/>
            <p:cNvSpPr>
              <a:spLocks noChangeArrowheads="1"/>
            </p:cNvSpPr>
            <p:nvPr userDrawn="1"/>
          </p:nvSpPr>
          <p:spPr bwMode="auto">
            <a:xfrm>
              <a:off x="8058419" y="5530901"/>
              <a:ext cx="703712" cy="804740"/>
            </a:xfrm>
            <a:custGeom>
              <a:avLst/>
              <a:gdLst>
                <a:gd name="T0" fmla="*/ 1262 w 1301"/>
                <a:gd name="T1" fmla="*/ 369 h 1484"/>
                <a:gd name="T2" fmla="*/ 630 w 1301"/>
                <a:gd name="T3" fmla="*/ 369 h 1484"/>
                <a:gd name="T4" fmla="*/ 597 w 1301"/>
                <a:gd name="T5" fmla="*/ 311 h 1484"/>
                <a:gd name="T6" fmla="*/ 730 w 1301"/>
                <a:gd name="T7" fmla="*/ 80 h 1484"/>
                <a:gd name="T8" fmla="*/ 716 w 1301"/>
                <a:gd name="T9" fmla="*/ 28 h 1484"/>
                <a:gd name="T10" fmla="*/ 686 w 1301"/>
                <a:gd name="T11" fmla="*/ 11 h 1484"/>
                <a:gd name="T12" fmla="*/ 634 w 1301"/>
                <a:gd name="T13" fmla="*/ 25 h 1484"/>
                <a:gd name="T14" fmla="*/ 317 w 1301"/>
                <a:gd name="T15" fmla="*/ 573 h 1484"/>
                <a:gd name="T16" fmla="*/ 251 w 1301"/>
                <a:gd name="T17" fmla="*/ 573 h 1484"/>
                <a:gd name="T18" fmla="*/ 118 w 1301"/>
                <a:gd name="T19" fmla="*/ 342 h 1484"/>
                <a:gd name="T20" fmla="*/ 65 w 1301"/>
                <a:gd name="T21" fmla="*/ 328 h 1484"/>
                <a:gd name="T22" fmla="*/ 35 w 1301"/>
                <a:gd name="T23" fmla="*/ 345 h 1484"/>
                <a:gd name="T24" fmla="*/ 21 w 1301"/>
                <a:gd name="T25" fmla="*/ 398 h 1484"/>
                <a:gd name="T26" fmla="*/ 338 w 1301"/>
                <a:gd name="T27" fmla="*/ 946 h 1484"/>
                <a:gd name="T28" fmla="*/ 304 w 1301"/>
                <a:gd name="T29" fmla="*/ 1003 h 1484"/>
                <a:gd name="T30" fmla="*/ 38 w 1301"/>
                <a:gd name="T31" fmla="*/ 1003 h 1484"/>
                <a:gd name="T32" fmla="*/ 0 w 1301"/>
                <a:gd name="T33" fmla="*/ 1042 h 1484"/>
                <a:gd name="T34" fmla="*/ 0 w 1301"/>
                <a:gd name="T35" fmla="*/ 1076 h 1484"/>
                <a:gd name="T36" fmla="*/ 38 w 1301"/>
                <a:gd name="T37" fmla="*/ 1114 h 1484"/>
                <a:gd name="T38" fmla="*/ 671 w 1301"/>
                <a:gd name="T39" fmla="*/ 1114 h 1484"/>
                <a:gd name="T40" fmla="*/ 704 w 1301"/>
                <a:gd name="T41" fmla="*/ 1172 h 1484"/>
                <a:gd name="T42" fmla="*/ 571 w 1301"/>
                <a:gd name="T43" fmla="*/ 1402 h 1484"/>
                <a:gd name="T44" fmla="*/ 585 w 1301"/>
                <a:gd name="T45" fmla="*/ 1455 h 1484"/>
                <a:gd name="T46" fmla="*/ 615 w 1301"/>
                <a:gd name="T47" fmla="*/ 1472 h 1484"/>
                <a:gd name="T48" fmla="*/ 667 w 1301"/>
                <a:gd name="T49" fmla="*/ 1458 h 1484"/>
                <a:gd name="T50" fmla="*/ 984 w 1301"/>
                <a:gd name="T51" fmla="*/ 910 h 1484"/>
                <a:gd name="T52" fmla="*/ 1049 w 1301"/>
                <a:gd name="T53" fmla="*/ 910 h 1484"/>
                <a:gd name="T54" fmla="*/ 1182 w 1301"/>
                <a:gd name="T55" fmla="*/ 1141 h 1484"/>
                <a:gd name="T56" fmla="*/ 1235 w 1301"/>
                <a:gd name="T57" fmla="*/ 1155 h 1484"/>
                <a:gd name="T58" fmla="*/ 1264 w 1301"/>
                <a:gd name="T59" fmla="*/ 1138 h 1484"/>
                <a:gd name="T60" fmla="*/ 1279 w 1301"/>
                <a:gd name="T61" fmla="*/ 1085 h 1484"/>
                <a:gd name="T62" fmla="*/ 963 w 1301"/>
                <a:gd name="T63" fmla="*/ 537 h 1484"/>
                <a:gd name="T64" fmla="*/ 997 w 1301"/>
                <a:gd name="T65" fmla="*/ 480 h 1484"/>
                <a:gd name="T66" fmla="*/ 1262 w 1301"/>
                <a:gd name="T67" fmla="*/ 480 h 1484"/>
                <a:gd name="T68" fmla="*/ 1300 w 1301"/>
                <a:gd name="T69" fmla="*/ 441 h 1484"/>
                <a:gd name="T70" fmla="*/ 1300 w 1301"/>
                <a:gd name="T71" fmla="*/ 407 h 1484"/>
                <a:gd name="T72" fmla="*/ 1262 w 1301"/>
                <a:gd name="T73" fmla="*/ 369 h 1484"/>
                <a:gd name="T74" fmla="*/ 646 w 1301"/>
                <a:gd name="T75" fmla="*/ 877 h 1484"/>
                <a:gd name="T76" fmla="*/ 510 w 1301"/>
                <a:gd name="T77" fmla="*/ 741 h 1484"/>
                <a:gd name="T78" fmla="*/ 646 w 1301"/>
                <a:gd name="T79" fmla="*/ 606 h 1484"/>
                <a:gd name="T80" fmla="*/ 781 w 1301"/>
                <a:gd name="T81" fmla="*/ 741 h 1484"/>
                <a:gd name="T82" fmla="*/ 646 w 1301"/>
                <a:gd name="T83" fmla="*/ 87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1" h="1484">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3000"/>
              </a:srgbClr>
            </a:solidFill>
            <a:ln>
              <a:noFill/>
            </a:ln>
            <a:effectLst/>
          </p:spPr>
          <p:txBody>
            <a:bodyPr wrap="none" lIns="45676" tIns="22839" rIns="45676" bIns="22839" anchor="ctr"/>
            <a:lstStyle/>
            <a:p>
              <a:endParaRPr lang="en-US" dirty="0">
                <a:latin typeface="Helvetica Neue Light"/>
                <a:ea typeface="Helvetica Neue Light"/>
                <a:cs typeface="Helvetica Neue Light"/>
              </a:endParaRPr>
            </a:p>
          </p:txBody>
        </p:sp>
        <p:grpSp>
          <p:nvGrpSpPr>
            <p:cNvPr id="32" name="Group 31"/>
            <p:cNvGrpSpPr/>
            <p:nvPr userDrawn="1"/>
          </p:nvGrpSpPr>
          <p:grpSpPr>
            <a:xfrm>
              <a:off x="1001786" y="653399"/>
              <a:ext cx="1547598" cy="513723"/>
              <a:chOff x="2005661" y="1306799"/>
              <a:chExt cx="3098423" cy="1027446"/>
            </a:xfrm>
          </p:grpSpPr>
          <p:sp>
            <p:nvSpPr>
              <p:cNvPr id="34" name="Shape 2805"/>
              <p:cNvSpPr/>
              <p:nvPr userDrawn="1"/>
            </p:nvSpPr>
            <p:spPr>
              <a:xfrm>
                <a:off x="3385657" y="1511392"/>
                <a:ext cx="552533" cy="822853"/>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Shape 2806"/>
              <p:cNvSpPr/>
              <p:nvPr userDrawn="1"/>
            </p:nvSpPr>
            <p:spPr>
              <a:xfrm>
                <a:off x="2601698" y="1511378"/>
                <a:ext cx="555570" cy="821774"/>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tx2"/>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 name="Shape 2807"/>
              <p:cNvSpPr/>
              <p:nvPr userDrawn="1"/>
            </p:nvSpPr>
            <p:spPr>
              <a:xfrm>
                <a:off x="2005661" y="1511388"/>
                <a:ext cx="555225" cy="602322"/>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tx2"/>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2808"/>
              <p:cNvSpPr/>
              <p:nvPr userDrawn="1"/>
            </p:nvSpPr>
            <p:spPr>
              <a:xfrm>
                <a:off x="4545490" y="1511381"/>
                <a:ext cx="558594" cy="601133"/>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 name="Shape 2809"/>
              <p:cNvSpPr/>
              <p:nvPr userDrawn="1"/>
            </p:nvSpPr>
            <p:spPr>
              <a:xfrm>
                <a:off x="3960212" y="1511388"/>
                <a:ext cx="555811" cy="599820"/>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 name="Shape 2810"/>
              <p:cNvSpPr/>
              <p:nvPr userDrawn="1"/>
            </p:nvSpPr>
            <p:spPr>
              <a:xfrm>
                <a:off x="3192359" y="1516751"/>
                <a:ext cx="156038" cy="587569"/>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tx2"/>
              </a:solidFill>
              <a:ln w="12700" cap="flat">
                <a:noFill/>
                <a:miter lim="400000"/>
              </a:ln>
              <a:effectLst/>
            </p:spPr>
            <p:txBody>
              <a:bodyPr wrap="square" lIns="0" tIns="0" rIns="0" bIns="0" numCol="1" anchor="ctr">
                <a:noAutofit/>
              </a:bodyPr>
              <a:lstStyle/>
              <a:p>
                <a:pPr algn="ctr" defTabSz="114055">
                  <a:spcBef>
                    <a:spcPts val="0"/>
                  </a:spcBef>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Shape 2812"/>
              <p:cNvSpPr/>
              <p:nvPr userDrawn="1"/>
            </p:nvSpPr>
            <p:spPr>
              <a:xfrm>
                <a:off x="3187636" y="1306799"/>
                <a:ext cx="170084" cy="171822"/>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spcBef>
                    <a:spcPts val="0"/>
                  </a:spcBef>
                  <a:defRPr sz="6500" b="1" spc="-195">
                    <a:solidFill>
                      <a:srgbClr val="FFFFFF"/>
                    </a:solidFill>
                    <a:latin typeface="+mn-lt"/>
                    <a:ea typeface="+mn-ea"/>
                    <a:cs typeface="+mn-cs"/>
                    <a:sym typeface="Helvetica"/>
                  </a:defRPr>
                </a:pPr>
                <a:endParaRPr dirty="0">
                  <a:ea typeface="Helvetica Neue Light"/>
                  <a:cs typeface="Helvetica Neue Light"/>
                </a:endParaRPr>
              </a:p>
            </p:txBody>
          </p:sp>
        </p:grpSp>
      </p:grpSp>
      <p:sp>
        <p:nvSpPr>
          <p:cNvPr id="3" name="Title 1"/>
          <p:cNvSpPr>
            <a:spLocks noGrp="1"/>
          </p:cNvSpPr>
          <p:nvPr>
            <p:ph type="title" hasCustomPrompt="1"/>
          </p:nvPr>
        </p:nvSpPr>
        <p:spPr>
          <a:xfrm>
            <a:off x="950916" y="2318168"/>
            <a:ext cx="8244033" cy="1807970"/>
          </a:xfrm>
        </p:spPr>
        <p:txBody>
          <a:bodyPr rIns="0" anchor="ctr">
            <a:normAutofit/>
          </a:bodyPr>
          <a:lstStyle>
            <a:lvl1pPr algn="l">
              <a:defRPr sz="4000" b="0" i="0" cap="none" baseline="0">
                <a:solidFill>
                  <a:schemeClr val="tx1"/>
                </a:solidFill>
                <a:latin typeface="Helvetica Neue Light"/>
                <a:cs typeface="Helvetica Neue Light"/>
              </a:defRPr>
            </a:lvl1pPr>
          </a:lstStyle>
          <a:p>
            <a:r>
              <a:rPr lang="en-US" dirty="0" smtClean="0"/>
              <a:t>Section head</a:t>
            </a:r>
            <a:endParaRPr lang="en-US" dirty="0"/>
          </a:p>
        </p:txBody>
      </p:sp>
      <p:sp>
        <p:nvSpPr>
          <p:cNvPr id="4"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5"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grpSp>
        <p:nvGrpSpPr>
          <p:cNvPr id="6" name="Group 49"/>
          <p:cNvGrpSpPr/>
          <p:nvPr userDrawn="1"/>
        </p:nvGrpSpPr>
        <p:grpSpPr>
          <a:xfrm>
            <a:off x="584386" y="6495990"/>
            <a:ext cx="596413" cy="202019"/>
            <a:chOff x="-5" y="-1"/>
            <a:chExt cx="1194069" cy="404036"/>
          </a:xfrm>
        </p:grpSpPr>
        <p:sp>
          <p:nvSpPr>
            <p:cNvPr id="7"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4073286612"/>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spTree>
      <p:nvGrpSpPr>
        <p:cNvPr id="1" name=""/>
        <p:cNvGrpSpPr/>
        <p:nvPr/>
      </p:nvGrpSpPr>
      <p:grpSpPr>
        <a:xfrm>
          <a:off x="0" y="0"/>
          <a:ext cx="0" cy="0"/>
          <a:chOff x="0" y="0"/>
          <a:chExt cx="0" cy="0"/>
        </a:xfrm>
      </p:grpSpPr>
      <p:sp>
        <p:nvSpPr>
          <p:cNvPr id="41" name="Rectangle 40"/>
          <p:cNvSpPr/>
          <p:nvPr userDrawn="1"/>
        </p:nvSpPr>
        <p:spPr>
          <a:xfrm>
            <a:off x="0" y="-7471"/>
            <a:ext cx="12197569" cy="6880861"/>
          </a:xfrm>
          <a:prstGeom prst="rect">
            <a:avLst/>
          </a:prstGeom>
          <a:gradFill flip="none" rotWithShape="1">
            <a:gsLst>
              <a:gs pos="36000">
                <a:schemeClr val="tx2"/>
              </a:gs>
              <a:gs pos="100000">
                <a:srgbClr val="940000"/>
              </a:gs>
            </a:gsLst>
            <a:path path="circle">
              <a:fillToRect t="100000" r="100000"/>
            </a:path>
            <a:tileRect l="-100000" b="-100000"/>
          </a:gra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676" tIns="22839" rIns="45676" bIns="22839" numCol="1" spcCol="0" rtlCol="0" fromWordArt="0" anchor="ctr" anchorCtr="0" forceAA="0" compatLnSpc="1">
            <a:prstTxWarp prst="textNoShape">
              <a:avLst/>
            </a:prstTxWarp>
            <a:noAutofit/>
          </a:bodyPr>
          <a:lstStyle/>
          <a:p>
            <a:pPr algn="ctr"/>
            <a:endParaRPr lang="en-US" sz="700" dirty="0" smtClean="0">
              <a:solidFill>
                <a:srgbClr val="5A5A5A"/>
              </a:solidFill>
            </a:endParaRPr>
          </a:p>
        </p:txBody>
      </p:sp>
      <p:sp>
        <p:nvSpPr>
          <p:cNvPr id="3" name="Title 1"/>
          <p:cNvSpPr>
            <a:spLocks noGrp="1"/>
          </p:cNvSpPr>
          <p:nvPr>
            <p:ph type="title" hasCustomPrompt="1"/>
          </p:nvPr>
        </p:nvSpPr>
        <p:spPr>
          <a:xfrm>
            <a:off x="950916" y="2318168"/>
            <a:ext cx="8244033" cy="1807970"/>
          </a:xfrm>
        </p:spPr>
        <p:txBody>
          <a:bodyPr rIns="0" anchor="ctr">
            <a:normAutofit/>
          </a:bodyPr>
          <a:lstStyle>
            <a:lvl1pPr algn="l">
              <a:defRPr sz="4000" b="0" i="0" cap="none" baseline="0">
                <a:solidFill>
                  <a:schemeClr val="bg1"/>
                </a:solidFill>
                <a:latin typeface="Helvetica Neue Light"/>
                <a:cs typeface="Helvetica Neue Light"/>
              </a:defRPr>
            </a:lvl1pPr>
          </a:lstStyle>
          <a:p>
            <a:r>
              <a:rPr lang="en-US" dirty="0" smtClean="0"/>
              <a:t>Section head</a:t>
            </a:r>
            <a:endParaRPr lang="en-US" dirty="0"/>
          </a:p>
        </p:txBody>
      </p:sp>
      <p:sp>
        <p:nvSpPr>
          <p:cNvPr id="4"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2">
                    <a:lumMod val="60000"/>
                    <a:lumOff val="40000"/>
                  </a:schemeClr>
                </a:solidFill>
                <a:latin typeface="Helvetica Neue Light"/>
                <a:ea typeface="Helvetica Neue Light"/>
                <a:cs typeface="Helvetica Neue Light"/>
              </a:defRPr>
            </a:lvl1pPr>
          </a:lstStyle>
          <a:p>
            <a:pPr defTabSz="456993"/>
            <a:fld id="{B9CF2066-C172-C043-9656-E2597F9B5BE6}" type="slidenum">
              <a:rPr lang="en-US" smtClean="0"/>
              <a:pPr defTabSz="456993"/>
              <a:t>‹#›</a:t>
            </a:fld>
            <a:endParaRPr lang="en-US" dirty="0">
              <a:ea typeface="+mn-ea"/>
            </a:endParaRPr>
          </a:p>
        </p:txBody>
      </p:sp>
      <p:sp>
        <p:nvSpPr>
          <p:cNvPr id="5"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tx2">
                    <a:lumMod val="60000"/>
                    <a:lumOff val="40000"/>
                  </a:schemeClr>
                </a:solidFill>
                <a:latin typeface="Helvetica Neue Light"/>
                <a:ea typeface="Helvetica Neue Light"/>
                <a:cs typeface="Helvetica Neue Light"/>
              </a:defRPr>
            </a:lvl1pPr>
          </a:lstStyle>
          <a:p>
            <a:r>
              <a:rPr lang="en-US" smtClean="0"/>
              <a:t>©2015 Apigee. All Rights Reserved. </a:t>
            </a:r>
            <a:endParaRPr lang="en-US" dirty="0"/>
          </a:p>
        </p:txBody>
      </p:sp>
      <p:grpSp>
        <p:nvGrpSpPr>
          <p:cNvPr id="6" name="Group 49"/>
          <p:cNvGrpSpPr/>
          <p:nvPr userDrawn="1"/>
        </p:nvGrpSpPr>
        <p:grpSpPr>
          <a:xfrm>
            <a:off x="584386" y="6495990"/>
            <a:ext cx="596413" cy="202019"/>
            <a:chOff x="-5" y="-1"/>
            <a:chExt cx="1194069" cy="404036"/>
          </a:xfrm>
          <a:solidFill>
            <a:schemeClr val="bg1"/>
          </a:solidFill>
        </p:grpSpPr>
        <p:sp>
          <p:nvSpPr>
            <p:cNvPr id="7"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151455729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477608" y="264368"/>
            <a:ext cx="10387113" cy="674694"/>
          </a:xfrm>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6"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grpSp>
        <p:nvGrpSpPr>
          <p:cNvPr id="7" name="Group 49"/>
          <p:cNvGrpSpPr/>
          <p:nvPr userDrawn="1"/>
        </p:nvGrpSpPr>
        <p:grpSpPr>
          <a:xfrm>
            <a:off x="584386" y="6495990"/>
            <a:ext cx="596413" cy="202019"/>
            <a:chOff x="-5" y="-1"/>
            <a:chExt cx="1194069" cy="404036"/>
          </a:xfrm>
        </p:grpSpPr>
        <p:sp>
          <p:nvSpPr>
            <p:cNvPr id="8"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250511918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477608" y="264368"/>
            <a:ext cx="10387113" cy="674694"/>
          </a:xfrm>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7" name="Content Placeholder 2"/>
          <p:cNvSpPr>
            <a:spLocks noGrp="1"/>
          </p:cNvSpPr>
          <p:nvPr>
            <p:ph idx="1"/>
          </p:nvPr>
        </p:nvSpPr>
        <p:spPr>
          <a:xfrm>
            <a:off x="477608" y="1250558"/>
            <a:ext cx="10387114" cy="4703415"/>
          </a:xfrm>
        </p:spPr>
        <p:txBody>
          <a:bodyPr/>
          <a:lstStyle>
            <a:lvl1pPr marL="230188" indent="-230188">
              <a:defRPr b="0" i="0">
                <a:latin typeface="Helvetica Neue Light"/>
                <a:cs typeface="Helvetica Neue Light"/>
              </a:defRPr>
            </a:lvl1pPr>
            <a:lvl2pPr marL="573088" indent="-230188">
              <a:defRPr b="0" i="0">
                <a:latin typeface="Helvetica Neue Light"/>
                <a:cs typeface="Helvetica Neue Light"/>
              </a:defRPr>
            </a:lvl2pPr>
            <a:lvl3pPr marL="915988" indent="-230188">
              <a:defRPr b="0" i="0">
                <a:latin typeface="Helvetica Neue Light"/>
                <a:cs typeface="Helvetica Neue Light"/>
              </a:defRPr>
            </a:lvl3pPr>
            <a:lvl4pPr marL="1258888" indent="-231775">
              <a:defRPr b="0" i="0">
                <a:latin typeface="Helvetica Neue Light"/>
                <a:cs typeface="Helvetica Neue Light"/>
              </a:defRPr>
            </a:lvl4pPr>
            <a:lvl5pPr marL="1600200" indent="-223838">
              <a:defRPr b="0" i="0">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9"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grpSp>
        <p:nvGrpSpPr>
          <p:cNvPr id="6" name="Group 49"/>
          <p:cNvGrpSpPr/>
          <p:nvPr userDrawn="1"/>
        </p:nvGrpSpPr>
        <p:grpSpPr>
          <a:xfrm>
            <a:off x="584386" y="6495990"/>
            <a:ext cx="596413" cy="202019"/>
            <a:chOff x="-5" y="-1"/>
            <a:chExt cx="1194069" cy="404036"/>
          </a:xfrm>
        </p:grpSpPr>
        <p:sp>
          <p:nvSpPr>
            <p:cNvPr id="10"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156007135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77608" y="1195427"/>
            <a:ext cx="5252782" cy="4482778"/>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4"/>
          </p:nvPr>
        </p:nvSpPr>
        <p:spPr>
          <a:xfrm>
            <a:off x="6049293" y="1195429"/>
            <a:ext cx="5464903" cy="4482779"/>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6"/>
          <p:cNvSpPr>
            <a:spLocks noGrp="1"/>
          </p:cNvSpPr>
          <p:nvPr>
            <p:ph type="title"/>
          </p:nvPr>
        </p:nvSpPr>
        <p:spPr>
          <a:xfrm>
            <a:off x="477608" y="264368"/>
            <a:ext cx="10387113" cy="674694"/>
          </a:xfrm>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1" name="Slide Number Placeholder 9"/>
          <p:cNvSpPr>
            <a:spLocks noGrp="1"/>
          </p:cNvSpPr>
          <p:nvPr>
            <p:ph type="sldNum" sz="quarter" idx="10"/>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13"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grpSp>
        <p:nvGrpSpPr>
          <p:cNvPr id="7" name="Group 49"/>
          <p:cNvGrpSpPr/>
          <p:nvPr userDrawn="1"/>
        </p:nvGrpSpPr>
        <p:grpSpPr>
          <a:xfrm>
            <a:off x="584386" y="6495990"/>
            <a:ext cx="596413" cy="202019"/>
            <a:chOff x="-5" y="-1"/>
            <a:chExt cx="1194069" cy="404036"/>
          </a:xfrm>
        </p:grpSpPr>
        <p:sp>
          <p:nvSpPr>
            <p:cNvPr id="12"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4266194555"/>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77608" y="1195427"/>
            <a:ext cx="3346326" cy="4482778"/>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4"/>
          </p:nvPr>
        </p:nvSpPr>
        <p:spPr>
          <a:xfrm>
            <a:off x="4337496" y="1195429"/>
            <a:ext cx="3229685" cy="4482779"/>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6"/>
          <p:cNvSpPr>
            <a:spLocks noGrp="1"/>
          </p:cNvSpPr>
          <p:nvPr>
            <p:ph type="title"/>
          </p:nvPr>
        </p:nvSpPr>
        <p:spPr>
          <a:xfrm>
            <a:off x="477608" y="264368"/>
            <a:ext cx="10387113" cy="674694"/>
          </a:xfrm>
        </p:spPr>
        <p:txBody>
          <a:bodyPr/>
          <a:lstStyle>
            <a:lvl1pPr>
              <a:defRPr b="0" i="0">
                <a:latin typeface="Helvetica Neue Light"/>
                <a:cs typeface="Helvetica Neue Light"/>
              </a:defRPr>
            </a:lvl1pPr>
          </a:lstStyle>
          <a:p>
            <a:r>
              <a:rPr lang="en-US" smtClean="0"/>
              <a:t>Click to edit Master title style</a:t>
            </a:r>
            <a:endParaRPr lang="en-US" dirty="0"/>
          </a:p>
        </p:txBody>
      </p:sp>
      <p:sp>
        <p:nvSpPr>
          <p:cNvPr id="11" name="Slide Number Placeholder 9"/>
          <p:cNvSpPr>
            <a:spLocks noGrp="1"/>
          </p:cNvSpPr>
          <p:nvPr>
            <p:ph type="sldNum" sz="quarter" idx="10"/>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13"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sp>
        <p:nvSpPr>
          <p:cNvPr id="7" name="Content Placeholder 5"/>
          <p:cNvSpPr>
            <a:spLocks noGrp="1"/>
          </p:cNvSpPr>
          <p:nvPr>
            <p:ph sz="quarter" idx="11"/>
          </p:nvPr>
        </p:nvSpPr>
        <p:spPr>
          <a:xfrm>
            <a:off x="8058367" y="1195429"/>
            <a:ext cx="3229685" cy="4482779"/>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2" name="Group 49"/>
          <p:cNvGrpSpPr/>
          <p:nvPr userDrawn="1"/>
        </p:nvGrpSpPr>
        <p:grpSpPr>
          <a:xfrm>
            <a:off x="584386" y="6495990"/>
            <a:ext cx="596413" cy="202019"/>
            <a:chOff x="-5" y="-1"/>
            <a:chExt cx="1194069" cy="404036"/>
          </a:xfrm>
        </p:grpSpPr>
        <p:sp>
          <p:nvSpPr>
            <p:cNvPr id="14" name="Shape 42"/>
            <p:cNvSpPr/>
            <p:nvPr/>
          </p:nvSpPr>
          <p:spPr>
            <a:xfrm>
              <a:off x="531819" y="86925"/>
              <a:ext cx="212939" cy="317110"/>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43"/>
            <p:cNvSpPr/>
            <p:nvPr/>
          </p:nvSpPr>
          <p:spPr>
            <a:xfrm>
              <a:off x="229698" y="86915"/>
              <a:ext cx="214113" cy="316702"/>
            </a:xfrm>
            <a:custGeom>
              <a:avLst/>
              <a:gdLst/>
              <a:ahLst/>
              <a:cxnLst>
                <a:cxn ang="0">
                  <a:pos x="wd2" y="hd2"/>
                </a:cxn>
                <a:cxn ang="5400000">
                  <a:pos x="wd2" y="hd2"/>
                </a:cxn>
                <a:cxn ang="10800000">
                  <a:pos x="wd2" y="hd2"/>
                </a:cxn>
                <a:cxn ang="16200000">
                  <a:pos x="wd2" y="hd2"/>
                </a:cxn>
              </a:cxnLst>
              <a:rect l="0" t="0" r="r" b="b"/>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44"/>
            <p:cNvSpPr/>
            <p:nvPr/>
          </p:nvSpPr>
          <p:spPr>
            <a:xfrm>
              <a:off x="-6" y="86923"/>
              <a:ext cx="213980" cy="232128"/>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45"/>
            <p:cNvSpPr/>
            <p:nvPr/>
          </p:nvSpPr>
          <p:spPr>
            <a:xfrm>
              <a:off x="978794" y="86917"/>
              <a:ext cx="215270" cy="231671"/>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46"/>
            <p:cNvSpPr/>
            <p:nvPr/>
          </p:nvSpPr>
          <p:spPr>
            <a:xfrm>
              <a:off x="753242" y="86923"/>
              <a:ext cx="214203" cy="23116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Shape 47"/>
            <p:cNvSpPr/>
            <p:nvPr/>
          </p:nvSpPr>
          <p:spPr>
            <a:xfrm>
              <a:off x="457329" y="88986"/>
              <a:ext cx="60136" cy="226445"/>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w="12700" cap="flat">
              <a:noFill/>
              <a:miter lim="400000"/>
            </a:ln>
            <a:effectLst/>
          </p:spPr>
          <p:txBody>
            <a:bodyPr wrap="square" lIns="0" tIns="0" rIns="0" bIns="0" numCol="1" anchor="ctr">
              <a:noAutofit/>
            </a:bodyPr>
            <a:lstStyle/>
            <a:p>
              <a:pPr lvl="0" algn="ctr" defTabSz="114054">
                <a:spcBef>
                  <a:spcPts val="0"/>
                </a:spcBef>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48"/>
            <p:cNvSpPr/>
            <p:nvPr/>
          </p:nvSpPr>
          <p:spPr>
            <a:xfrm>
              <a:off x="452969" y="-2"/>
              <a:ext cx="67856" cy="678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w="12700" cap="flat">
              <a:noFill/>
              <a:miter lim="400000"/>
            </a:ln>
            <a:effectLst/>
          </p:spPr>
          <p:txBody>
            <a:bodyPr wrap="square" lIns="0" tIns="0" rIns="0" bIns="0" numCol="1" anchor="ctr">
              <a:noAutofit/>
            </a:bodyPr>
            <a:lstStyle/>
            <a:p>
              <a:pPr lvl="0" algn="ctr">
                <a:spcBef>
                  <a:spcPts val="0"/>
                </a:spcBef>
                <a:defRPr sz="3200" spc="0">
                  <a:solidFill>
                    <a:srgbClr val="FFFFFF"/>
                  </a:solidFill>
                </a:defRPr>
              </a:pPr>
              <a:endParaRPr dirty="0">
                <a:latin typeface="Helvetica Neue Light"/>
                <a:ea typeface="Helvetica Neue Light"/>
                <a:cs typeface="Helvetica Neue Light"/>
              </a:endParaRPr>
            </a:p>
          </p:txBody>
        </p:sp>
      </p:grpSp>
    </p:spTree>
    <p:extLst>
      <p:ext uri="{BB962C8B-B14F-4D97-AF65-F5344CB8AC3E}">
        <p14:creationId xmlns:p14="http://schemas.microsoft.com/office/powerpoint/2010/main" val="116897943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77608" y="264368"/>
            <a:ext cx="10387113" cy="674694"/>
          </a:xfrm>
          <a:prstGeom prst="rect">
            <a:avLst/>
          </a:prstGeom>
        </p:spPr>
        <p:txBody>
          <a:bodyPr vert="horz" lIns="91398" tIns="45699" rIns="91398" bIns="45699" rtlCol="0" anchor="ctr">
            <a:normAutofit/>
          </a:bodyPr>
          <a:lstStyle/>
          <a:p>
            <a:r>
              <a:rPr lang="en-US" smtClean="0"/>
              <a:t>Click to edit Master title style</a:t>
            </a:r>
            <a:endParaRPr lang="en-US" dirty="0"/>
          </a:p>
        </p:txBody>
      </p:sp>
      <p:sp>
        <p:nvSpPr>
          <p:cNvPr id="16" name="Text Placeholder 2"/>
          <p:cNvSpPr>
            <a:spLocks noGrp="1"/>
          </p:cNvSpPr>
          <p:nvPr>
            <p:ph type="body" idx="1"/>
          </p:nvPr>
        </p:nvSpPr>
        <p:spPr>
          <a:xfrm>
            <a:off x="477607" y="1347416"/>
            <a:ext cx="10387114" cy="4703415"/>
          </a:xfrm>
          <a:prstGeom prst="rect">
            <a:avLst/>
          </a:prstGeom>
        </p:spPr>
        <p:txBody>
          <a:bodyPr vert="horz" lIns="91398" tIns="45699" rIns="91398" bIns="4569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9"/>
          <p:cNvSpPr>
            <a:spLocks noGrp="1"/>
          </p:cNvSpPr>
          <p:nvPr>
            <p:ph type="sldNum" sz="quarter" idx="4"/>
          </p:nvPr>
        </p:nvSpPr>
        <p:spPr>
          <a:xfrm>
            <a:off x="11364287" y="6457146"/>
            <a:ext cx="611217" cy="365125"/>
          </a:xfrm>
          <a:prstGeom prst="rect">
            <a:avLst/>
          </a:prstGeom>
        </p:spPr>
        <p:txBody>
          <a:bodyPr vert="horz" lIns="91398" tIns="45699" rIns="91398" bIns="45699" rtlCol="0" anchor="ctr"/>
          <a:lstStyle>
            <a:lvl1pPr algn="r">
              <a:defRPr sz="1200" b="0" i="0" spc="0">
                <a:solidFill>
                  <a:schemeClr val="tx1">
                    <a:lumMod val="40000"/>
                    <a:lumOff val="60000"/>
                  </a:schemeClr>
                </a:solidFill>
                <a:latin typeface="Helvetica Neue Light"/>
                <a:ea typeface="Helvetica Neue Light"/>
                <a:cs typeface="Helvetica Neue Light"/>
              </a:defRPr>
            </a:lvl1p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a:t>
            </a:fld>
            <a:endParaRPr lang="en-US" kern="1200" dirty="0">
              <a:solidFill>
                <a:srgbClr val="5A5A5A">
                  <a:lumMod val="40000"/>
                  <a:lumOff val="60000"/>
                </a:srgbClr>
              </a:solidFill>
              <a:ea typeface="+mn-ea"/>
            </a:endParaRPr>
          </a:p>
        </p:txBody>
      </p:sp>
      <p:sp>
        <p:nvSpPr>
          <p:cNvPr id="18" name="Footer Placeholder 3"/>
          <p:cNvSpPr>
            <a:spLocks noGrp="1"/>
          </p:cNvSpPr>
          <p:nvPr>
            <p:ph type="ftr" sz="quarter" idx="3"/>
          </p:nvPr>
        </p:nvSpPr>
        <p:spPr>
          <a:xfrm>
            <a:off x="7401523" y="6457146"/>
            <a:ext cx="3856778" cy="365125"/>
          </a:xfrm>
          <a:prstGeom prst="rect">
            <a:avLst/>
          </a:prstGeom>
        </p:spPr>
        <p:txBody>
          <a:bodyPr vert="horz" lIns="45676" tIns="22839" rIns="45676" bIns="22839" rtlCol="0" anchor="ctr"/>
          <a:lstStyle>
            <a:lvl1pPr algn="r">
              <a:defRPr sz="900" b="0" i="0" spc="0">
                <a:solidFill>
                  <a:schemeClr val="bg1">
                    <a:lumMod val="75000"/>
                  </a:schemeClr>
                </a:solidFill>
                <a:latin typeface="Helvetica Neue Light"/>
                <a:ea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15" r:id="rId1"/>
    <p:sldLayoutId id="2147483927" r:id="rId2"/>
    <p:sldLayoutId id="2147483917" r:id="rId3"/>
    <p:sldLayoutId id="2147483928" r:id="rId4"/>
    <p:sldLayoutId id="2147483929" r:id="rId5"/>
    <p:sldLayoutId id="2147483920" r:id="rId6"/>
    <p:sldLayoutId id="2147483916" r:id="rId7"/>
    <p:sldLayoutId id="2147483919" r:id="rId8"/>
    <p:sldLayoutId id="2147483936" r:id="rId9"/>
    <p:sldLayoutId id="2147483937" r:id="rId10"/>
    <p:sldLayoutId id="2147483923" r:id="rId11"/>
    <p:sldLayoutId id="2147483924" r:id="rId12"/>
    <p:sldLayoutId id="2147483918" r:id="rId13"/>
    <p:sldLayoutId id="2147483921" r:id="rId14"/>
    <p:sldLayoutId id="2147483925" r:id="rId15"/>
    <p:sldLayoutId id="2147483922" r:id="rId16"/>
  </p:sldLayoutIdLst>
  <p:timing>
    <p:tnLst>
      <p:par>
        <p:cTn xmlns:p14="http://schemas.microsoft.com/office/powerpoint/2010/main" id="1" dur="indefinite" restart="never" nodeType="tmRoot"/>
      </p:par>
    </p:tnLst>
  </p:timing>
  <p:hf hdr="0" dt="0"/>
  <p:txStyles>
    <p:titleStyle>
      <a:lvl1pPr algn="l" defTabSz="457200" rtl="0" eaLnBrk="1" latinLnBrk="0" hangingPunct="1">
        <a:spcBef>
          <a:spcPct val="0"/>
        </a:spcBef>
        <a:buNone/>
        <a:defRPr sz="3600" b="0" i="0" kern="1200">
          <a:solidFill>
            <a:schemeClr val="tx2"/>
          </a:solidFill>
          <a:latin typeface="+mj-lt"/>
          <a:ea typeface="+mj-ea"/>
          <a:cs typeface="Helvetica Neue Thin"/>
        </a:defRPr>
      </a:lvl1pPr>
    </p:titleStyle>
    <p:bodyStyle>
      <a:lvl1pPr marL="342900" indent="-342900" algn="l" defTabSz="457200" rtl="0" eaLnBrk="1" latinLnBrk="0" hangingPunct="1">
        <a:spcBef>
          <a:spcPct val="20000"/>
        </a:spcBef>
        <a:buClr>
          <a:schemeClr val="tx1"/>
        </a:buClr>
        <a:buFont typeface="Arial"/>
        <a:buChar char="•"/>
        <a:defRPr sz="2000" b="0" i="0" kern="1200" spc="30">
          <a:solidFill>
            <a:schemeClr val="tx1"/>
          </a:solidFill>
          <a:latin typeface="+mn-lt"/>
          <a:ea typeface="+mn-ea"/>
          <a:cs typeface="Helvetica Neue Thin"/>
        </a:defRPr>
      </a:lvl1pPr>
      <a:lvl2pPr marL="742950" indent="-285750" algn="l" defTabSz="457200" rtl="0" eaLnBrk="1" latinLnBrk="0" hangingPunct="1">
        <a:spcBef>
          <a:spcPct val="20000"/>
        </a:spcBef>
        <a:buClr>
          <a:schemeClr val="tx1"/>
        </a:buClr>
        <a:buFont typeface="Arial"/>
        <a:buChar char="–"/>
        <a:defRPr sz="1800" b="0" i="0" kern="1200" spc="30">
          <a:solidFill>
            <a:schemeClr val="tx1"/>
          </a:solidFill>
          <a:latin typeface="+mn-lt"/>
          <a:ea typeface="+mn-ea"/>
          <a:cs typeface="Helvetica Neue Thin"/>
        </a:defRPr>
      </a:lvl2pPr>
      <a:lvl3pPr marL="11430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3pPr>
      <a:lvl4pPr marL="16002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4pPr>
      <a:lvl5pPr marL="20574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hyperlink" Target="https://github.com/apigee/apigee-management-api-postman" TargetMode="Externa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hyperlink" Target="http://apigee.com/docs/management/apis" TargetMode="Externa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hyperlink" Target="https://github.com/apigeecs/apigee-deploy-grunt-plugin" TargetMode="External"/><Relationship Id="rId6"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pigee/apigee-deploy-maven-plugin" TargetMode="External"/><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pigee/apigee-deploy-maven-plugin" TargetMode="External"/><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hyperlink" Target="https://github.com/dzuluaga/apigee-tutorials/tree/master/apiproxies/sample-api-smartdocs" TargetMode="External"/><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79300" cy="6858000"/>
          </a:xfrm>
          <a:prstGeom prst="rect">
            <a:avLst/>
          </a:prstGeom>
        </p:spPr>
      </p:pic>
      <p:sp>
        <p:nvSpPr>
          <p:cNvPr id="52" name="Rectangle 51"/>
          <p:cNvSpPr/>
          <p:nvPr/>
        </p:nvSpPr>
        <p:spPr>
          <a:xfrm>
            <a:off x="0" y="0"/>
            <a:ext cx="12179300" cy="6858000"/>
          </a:xfrm>
          <a:prstGeom prst="rect">
            <a:avLst/>
          </a:prstGeom>
          <a:gradFill flip="none" rotWithShape="1">
            <a:gsLst>
              <a:gs pos="36000">
                <a:srgbClr val="FD2A00">
                  <a:alpha val="79000"/>
                </a:srgbClr>
              </a:gs>
              <a:gs pos="100000">
                <a:srgbClr val="940000">
                  <a:alpha val="84000"/>
                </a:srgbClr>
              </a:gs>
            </a:gsLst>
            <a:path path="circle">
              <a:fillToRect t="100000" r="100000"/>
            </a:path>
            <a:tileRect l="-100000" b="-100000"/>
          </a:gradFill>
          <a:ln w="12700" cap="flat" cmpd="sng" algn="ctr">
            <a:noFill/>
            <a:prstDash val="solid"/>
          </a:ln>
          <a:effectLst/>
        </p:spPr>
        <p:txBody>
          <a:bodyPr lIns="45683" tIns="22842" rIns="45683" bIns="22842" rtlCol="0" anchor="ctr"/>
          <a:lstStyle/>
          <a:p>
            <a:pPr algn="ctr" defTabSz="456834"/>
            <a:endParaRPr lang="en-US" sz="700" kern="0">
              <a:solidFill>
                <a:srgbClr val="FFFFFF"/>
              </a:solidFill>
              <a:latin typeface="Helvetica Neue Thin"/>
            </a:endParaRPr>
          </a:p>
        </p:txBody>
      </p:sp>
      <p:grpSp>
        <p:nvGrpSpPr>
          <p:cNvPr id="44" name="Group 43"/>
          <p:cNvGrpSpPr/>
          <p:nvPr/>
        </p:nvGrpSpPr>
        <p:grpSpPr>
          <a:xfrm>
            <a:off x="671886" y="6350035"/>
            <a:ext cx="886807" cy="294373"/>
            <a:chOff x="20674281" y="11800515"/>
            <a:chExt cx="2930803" cy="971729"/>
          </a:xfrm>
          <a:solidFill>
            <a:srgbClr val="FFFFFF"/>
          </a:solidFill>
        </p:grpSpPr>
        <p:sp>
          <p:nvSpPr>
            <p:cNvPr id="45" name="Shape 106"/>
            <p:cNvSpPr/>
            <p:nvPr/>
          </p:nvSpPr>
          <p:spPr>
            <a:xfrm>
              <a:off x="21979614" y="11993997"/>
              <a:ext cx="522638" cy="778247"/>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 name="Shape 107"/>
            <p:cNvSpPr/>
            <p:nvPr/>
          </p:nvSpPr>
          <p:spPr>
            <a:xfrm>
              <a:off x="21238063" y="11993997"/>
              <a:ext cx="525527" cy="777206"/>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 name="Shape 108"/>
            <p:cNvSpPr/>
            <p:nvPr/>
          </p:nvSpPr>
          <p:spPr>
            <a:xfrm>
              <a:off x="20674281" y="11993997"/>
              <a:ext cx="525177" cy="569656"/>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109"/>
            <p:cNvSpPr/>
            <p:nvPr/>
          </p:nvSpPr>
          <p:spPr>
            <a:xfrm>
              <a:off x="23076703" y="11993997"/>
              <a:ext cx="528381" cy="568529"/>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 name="Shape 110"/>
            <p:cNvSpPr/>
            <p:nvPr/>
          </p:nvSpPr>
          <p:spPr>
            <a:xfrm>
              <a:off x="22523080" y="11993997"/>
              <a:ext cx="525740" cy="567288"/>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 name="Shape 111"/>
            <p:cNvSpPr/>
            <p:nvPr/>
          </p:nvSpPr>
          <p:spPr>
            <a:xfrm>
              <a:off x="21796766" y="11999075"/>
              <a:ext cx="147597" cy="555701"/>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Shape 113"/>
            <p:cNvSpPr/>
            <p:nvPr userDrawn="1"/>
          </p:nvSpPr>
          <p:spPr>
            <a:xfrm>
              <a:off x="21792302" y="11800515"/>
              <a:ext cx="160886" cy="1625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5" name="Slide Number Placeholder 4"/>
          <p:cNvSpPr>
            <a:spLocks noGrp="1"/>
          </p:cNvSpPr>
          <p:nvPr>
            <p:ph type="sldNum" sz="quarter" idx="4294967295"/>
          </p:nvPr>
        </p:nvSpPr>
        <p:spPr>
          <a:xfrm>
            <a:off x="11722100" y="6367463"/>
            <a:ext cx="457200" cy="365125"/>
          </a:xfrm>
          <a:prstGeom prst="rect">
            <a:avLst/>
          </a:prstGeom>
        </p:spPr>
        <p:txBody>
          <a:bodyPr lIns="45683" tIns="22842" rIns="45683" bIns="22842"/>
          <a:lstStyle/>
          <a:p>
            <a:fld id="{9A68FE36-BDA6-4A87-8648-115964FC2835}" type="slidenum">
              <a:rPr lang="en-US" smtClean="0"/>
              <a:pPr/>
              <a:t>1</a:t>
            </a:fld>
            <a:endParaRPr lang="en-US" dirty="0"/>
          </a:p>
        </p:txBody>
      </p:sp>
      <p:sp>
        <p:nvSpPr>
          <p:cNvPr id="55" name="TextBox 54"/>
          <p:cNvSpPr txBox="1"/>
          <p:nvPr/>
        </p:nvSpPr>
        <p:spPr>
          <a:xfrm>
            <a:off x="1534048" y="3933519"/>
            <a:ext cx="9151060" cy="553998"/>
          </a:xfrm>
          <a:prstGeom prst="rect">
            <a:avLst/>
          </a:prstGeom>
        </p:spPr>
        <p:txBody>
          <a:bodyPr vert="horz" wrap="square" lIns="45683" tIns="22842" rIns="45683" bIns="22842" rtlCol="0" anchor="b" anchorCtr="0">
            <a:noAutofit/>
          </a:bodyPr>
          <a:lstStyle/>
          <a:p>
            <a:pPr algn="ctr">
              <a:buClr>
                <a:schemeClr val="accent2"/>
              </a:buClr>
              <a:buSzPct val="80000"/>
            </a:pPr>
            <a:r>
              <a:rPr lang="en-US" sz="3300" spc="5" dirty="0" smtClean="0">
                <a:solidFill>
                  <a:schemeClr val="bg1"/>
                </a:solidFill>
                <a:latin typeface="Helvetica Neue Medium"/>
                <a:cs typeface="Helvetica Neue Medium"/>
              </a:rPr>
              <a:t>CONTINUOUS INTEGRATION</a:t>
            </a:r>
          </a:p>
          <a:p>
            <a:pPr algn="ctr">
              <a:buClr>
                <a:schemeClr val="accent2"/>
              </a:buClr>
              <a:buSzPct val="80000"/>
            </a:pPr>
            <a:r>
              <a:rPr lang="en-US" sz="3300" spc="5" dirty="0" smtClean="0">
                <a:solidFill>
                  <a:schemeClr val="bg1"/>
                </a:solidFill>
                <a:latin typeface="Helvetica Neue Medium"/>
                <a:cs typeface="Helvetica Neue Medium"/>
              </a:rPr>
              <a:t>THE VIRTUOUS CYCLE</a:t>
            </a:r>
            <a:endParaRPr lang="en-US" sz="3300" spc="5" dirty="0">
              <a:solidFill>
                <a:schemeClr val="bg1"/>
              </a:solidFill>
              <a:latin typeface="Helvetica Neue Medium"/>
              <a:cs typeface="Helvetica Neue Medium"/>
            </a:endParaRPr>
          </a:p>
        </p:txBody>
      </p:sp>
      <p:sp>
        <p:nvSpPr>
          <p:cNvPr id="56" name="TextBox 55"/>
          <p:cNvSpPr txBox="1"/>
          <p:nvPr/>
        </p:nvSpPr>
        <p:spPr>
          <a:xfrm>
            <a:off x="2222575" y="4520184"/>
            <a:ext cx="7799721" cy="877127"/>
          </a:xfrm>
          <a:prstGeom prst="rect">
            <a:avLst/>
          </a:prstGeom>
        </p:spPr>
        <p:txBody>
          <a:bodyPr vert="horz" wrap="square" lIns="45683" tIns="22842" rIns="45683" bIns="22842" rtlCol="0">
            <a:spAutoFit/>
          </a:bodyPr>
          <a:lstStyle/>
          <a:p>
            <a:pPr algn="ctr">
              <a:buClr>
                <a:schemeClr val="accent2"/>
              </a:buClr>
              <a:buSzPct val="80000"/>
            </a:pPr>
            <a:r>
              <a:rPr lang="en-US" sz="2700" spc="5" dirty="0" smtClean="0">
                <a:solidFill>
                  <a:srgbClr val="FFFFFF"/>
                </a:solidFill>
                <a:latin typeface="Helvetica Neue Light"/>
                <a:cs typeface="Helvetica Neue Light"/>
              </a:rPr>
              <a:t>Ozan Seymen – Apigee Principal Architect</a:t>
            </a:r>
          </a:p>
          <a:p>
            <a:pPr algn="ctr">
              <a:buClr>
                <a:schemeClr val="accent2"/>
              </a:buClr>
              <a:buSzPct val="80000"/>
            </a:pPr>
            <a:r>
              <a:rPr lang="en-US" sz="2700" spc="5" dirty="0" smtClean="0">
                <a:solidFill>
                  <a:srgbClr val="FFFFFF"/>
                </a:solidFill>
                <a:latin typeface="Helvetica Neue Light"/>
                <a:cs typeface="Helvetica Neue Light"/>
              </a:rPr>
              <a:t>Diego </a:t>
            </a:r>
            <a:r>
              <a:rPr lang="en-US" sz="2700" spc="5" dirty="0" err="1" smtClean="0">
                <a:solidFill>
                  <a:srgbClr val="FFFFFF"/>
                </a:solidFill>
                <a:latin typeface="Helvetica Neue Light"/>
                <a:cs typeface="Helvetica Neue Light"/>
              </a:rPr>
              <a:t>Zuluaga</a:t>
            </a:r>
            <a:r>
              <a:rPr lang="en-US" sz="2700" spc="5" dirty="0" smtClean="0">
                <a:solidFill>
                  <a:srgbClr val="FFFFFF"/>
                </a:solidFill>
                <a:latin typeface="Helvetica Neue Light"/>
                <a:cs typeface="Helvetica Neue Light"/>
              </a:rPr>
              <a:t> – Apigee Principal Architect</a:t>
            </a:r>
            <a:endParaRPr lang="en-US" sz="2700" spc="5" dirty="0">
              <a:solidFill>
                <a:srgbClr val="FFFFFF"/>
              </a:solidFill>
              <a:latin typeface="Helvetica Neue Light"/>
              <a:cs typeface="Helvetica Neue Light"/>
            </a:endParaRPr>
          </a:p>
        </p:txBody>
      </p:sp>
      <p:grpSp>
        <p:nvGrpSpPr>
          <p:cNvPr id="57" name="Group 56"/>
          <p:cNvGrpSpPr/>
          <p:nvPr/>
        </p:nvGrpSpPr>
        <p:grpSpPr>
          <a:xfrm>
            <a:off x="4605888" y="2170203"/>
            <a:ext cx="2969110" cy="721519"/>
            <a:chOff x="2801938" y="2684463"/>
            <a:chExt cx="5945187" cy="1443037"/>
          </a:xfrm>
          <a:solidFill>
            <a:schemeClr val="bg1"/>
          </a:solidFill>
        </p:grpSpPr>
        <p:sp>
          <p:nvSpPr>
            <p:cNvPr id="58" name="Freeform 1"/>
            <p:cNvSpPr>
              <a:spLocks noChangeArrowheads="1"/>
            </p:cNvSpPr>
            <p:nvPr/>
          </p:nvSpPr>
          <p:spPr bwMode="auto">
            <a:xfrm>
              <a:off x="3186113" y="2684463"/>
              <a:ext cx="1520825" cy="1443037"/>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grpFill/>
            <a:ln>
              <a:noFill/>
            </a:ln>
            <a:effectLst/>
          </p:spPr>
          <p:txBody>
            <a:bodyPr wrap="none" anchor="ctr"/>
            <a:lstStyle/>
            <a:p>
              <a:endParaRPr lang="en-US"/>
            </a:p>
          </p:txBody>
        </p:sp>
        <p:sp>
          <p:nvSpPr>
            <p:cNvPr id="59" name="Freeform 2"/>
            <p:cNvSpPr>
              <a:spLocks noChangeArrowheads="1"/>
            </p:cNvSpPr>
            <p:nvPr/>
          </p:nvSpPr>
          <p:spPr bwMode="auto">
            <a:xfrm>
              <a:off x="2801938" y="2708275"/>
              <a:ext cx="85725" cy="1409700"/>
            </a:xfrm>
            <a:custGeom>
              <a:avLst/>
              <a:gdLst>
                <a:gd name="T0" fmla="*/ 119 w 238"/>
                <a:gd name="T1" fmla="*/ 3915 h 3916"/>
                <a:gd name="T2" fmla="*/ 0 w 238"/>
                <a:gd name="T3" fmla="*/ 3915 h 3916"/>
                <a:gd name="T4" fmla="*/ 0 w 238"/>
                <a:gd name="T5" fmla="*/ 0 h 3916"/>
                <a:gd name="T6" fmla="*/ 237 w 238"/>
                <a:gd name="T7" fmla="*/ 0 h 3916"/>
                <a:gd name="T8" fmla="*/ 237 w 238"/>
                <a:gd name="T9" fmla="*/ 3915 h 3916"/>
                <a:gd name="T10" fmla="*/ 119 w 238"/>
                <a:gd name="T11" fmla="*/ 3915 h 3916"/>
              </a:gdLst>
              <a:ahLst/>
              <a:cxnLst>
                <a:cxn ang="0">
                  <a:pos x="T0" y="T1"/>
                </a:cxn>
                <a:cxn ang="0">
                  <a:pos x="T2" y="T3"/>
                </a:cxn>
                <a:cxn ang="0">
                  <a:pos x="T4" y="T5"/>
                </a:cxn>
                <a:cxn ang="0">
                  <a:pos x="T6" y="T7"/>
                </a:cxn>
                <a:cxn ang="0">
                  <a:pos x="T8" y="T9"/>
                </a:cxn>
                <a:cxn ang="0">
                  <a:pos x="T10" y="T11"/>
                </a:cxn>
              </a:cxnLst>
              <a:rect l="0" t="0" r="r" b="b"/>
              <a:pathLst>
                <a:path w="238" h="3916">
                  <a:moveTo>
                    <a:pt x="119" y="3915"/>
                  </a:moveTo>
                  <a:lnTo>
                    <a:pt x="0" y="3915"/>
                  </a:lnTo>
                  <a:lnTo>
                    <a:pt x="0" y="0"/>
                  </a:lnTo>
                  <a:lnTo>
                    <a:pt x="237" y="0"/>
                  </a:lnTo>
                  <a:lnTo>
                    <a:pt x="237" y="3915"/>
                  </a:lnTo>
                  <a:lnTo>
                    <a:pt x="119" y="39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3"/>
            <p:cNvSpPr>
              <a:spLocks noChangeArrowheads="1"/>
            </p:cNvSpPr>
            <p:nvPr/>
          </p:nvSpPr>
          <p:spPr bwMode="auto">
            <a:xfrm>
              <a:off x="4818063" y="2708275"/>
              <a:ext cx="1084262" cy="1409700"/>
            </a:xfrm>
            <a:custGeom>
              <a:avLst/>
              <a:gdLst>
                <a:gd name="T0" fmla="*/ 0 w 3013"/>
                <a:gd name="T1" fmla="*/ 3915 h 3916"/>
                <a:gd name="T2" fmla="*/ 244 w 3013"/>
                <a:gd name="T3" fmla="*/ 3915 h 3916"/>
                <a:gd name="T4" fmla="*/ 554 w 3013"/>
                <a:gd name="T5" fmla="*/ 2979 h 3916"/>
                <a:gd name="T6" fmla="*/ 2459 w 3013"/>
                <a:gd name="T7" fmla="*/ 2979 h 3916"/>
                <a:gd name="T8" fmla="*/ 2762 w 3013"/>
                <a:gd name="T9" fmla="*/ 3915 h 3916"/>
                <a:gd name="T10" fmla="*/ 3012 w 3013"/>
                <a:gd name="T11" fmla="*/ 3915 h 3916"/>
                <a:gd name="T12" fmla="*/ 1746 w 3013"/>
                <a:gd name="T13" fmla="*/ 0 h 3916"/>
                <a:gd name="T14" fmla="*/ 1266 w 3013"/>
                <a:gd name="T15" fmla="*/ 0 h 3916"/>
                <a:gd name="T16" fmla="*/ 0 w 3013"/>
                <a:gd name="T17" fmla="*/ 3915 h 3916"/>
                <a:gd name="T18" fmla="*/ 620 w 3013"/>
                <a:gd name="T19" fmla="*/ 2749 h 3916"/>
                <a:gd name="T20" fmla="*/ 1410 w 3013"/>
                <a:gd name="T21" fmla="*/ 224 h 3916"/>
                <a:gd name="T22" fmla="*/ 1595 w 3013"/>
                <a:gd name="T23" fmla="*/ 224 h 3916"/>
                <a:gd name="T24" fmla="*/ 2393 w 3013"/>
                <a:gd name="T25" fmla="*/ 2749 h 3916"/>
                <a:gd name="T26" fmla="*/ 620 w 3013"/>
                <a:gd name="T27" fmla="*/ 2749 h 3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3" h="3916">
                  <a:moveTo>
                    <a:pt x="0" y="3915"/>
                  </a:moveTo>
                  <a:lnTo>
                    <a:pt x="244" y="3915"/>
                  </a:lnTo>
                  <a:lnTo>
                    <a:pt x="554" y="2979"/>
                  </a:lnTo>
                  <a:lnTo>
                    <a:pt x="2459" y="2979"/>
                  </a:lnTo>
                  <a:lnTo>
                    <a:pt x="2762" y="3915"/>
                  </a:lnTo>
                  <a:lnTo>
                    <a:pt x="3012" y="3915"/>
                  </a:lnTo>
                  <a:lnTo>
                    <a:pt x="1746" y="0"/>
                  </a:lnTo>
                  <a:lnTo>
                    <a:pt x="1266" y="0"/>
                  </a:lnTo>
                  <a:lnTo>
                    <a:pt x="0" y="3915"/>
                  </a:lnTo>
                  <a:close/>
                  <a:moveTo>
                    <a:pt x="620" y="2749"/>
                  </a:moveTo>
                  <a:lnTo>
                    <a:pt x="1410" y="224"/>
                  </a:lnTo>
                  <a:lnTo>
                    <a:pt x="1595" y="224"/>
                  </a:lnTo>
                  <a:lnTo>
                    <a:pt x="2393" y="2749"/>
                  </a:lnTo>
                  <a:lnTo>
                    <a:pt x="620" y="274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4"/>
            <p:cNvSpPr>
              <a:spLocks noChangeArrowheads="1"/>
            </p:cNvSpPr>
            <p:nvPr/>
          </p:nvSpPr>
          <p:spPr bwMode="auto">
            <a:xfrm>
              <a:off x="6215063" y="2708275"/>
              <a:ext cx="900112" cy="1409700"/>
            </a:xfrm>
            <a:custGeom>
              <a:avLst/>
              <a:gdLst>
                <a:gd name="T0" fmla="*/ 1754 w 2500"/>
                <a:gd name="T1" fmla="*/ 0 h 3916"/>
                <a:gd name="T2" fmla="*/ 0 w 2500"/>
                <a:gd name="T3" fmla="*/ 0 h 3916"/>
                <a:gd name="T4" fmla="*/ 0 w 2500"/>
                <a:gd name="T5" fmla="*/ 3915 h 3916"/>
                <a:gd name="T6" fmla="*/ 237 w 2500"/>
                <a:gd name="T7" fmla="*/ 3915 h 3916"/>
                <a:gd name="T8" fmla="*/ 237 w 2500"/>
                <a:gd name="T9" fmla="*/ 2077 h 3916"/>
                <a:gd name="T10" fmla="*/ 1754 w 2500"/>
                <a:gd name="T11" fmla="*/ 2077 h 3916"/>
                <a:gd name="T12" fmla="*/ 2090 w 2500"/>
                <a:gd name="T13" fmla="*/ 1971 h 3916"/>
                <a:gd name="T14" fmla="*/ 2413 w 2500"/>
                <a:gd name="T15" fmla="*/ 1635 h 3916"/>
                <a:gd name="T16" fmla="*/ 2499 w 2500"/>
                <a:gd name="T17" fmla="*/ 1331 h 3916"/>
                <a:gd name="T18" fmla="*/ 2499 w 2500"/>
                <a:gd name="T19" fmla="*/ 764 h 3916"/>
                <a:gd name="T20" fmla="*/ 2413 w 2500"/>
                <a:gd name="T21" fmla="*/ 455 h 3916"/>
                <a:gd name="T22" fmla="*/ 2090 w 2500"/>
                <a:gd name="T23" fmla="*/ 112 h 3916"/>
                <a:gd name="T24" fmla="*/ 1754 w 2500"/>
                <a:gd name="T25" fmla="*/ 0 h 3916"/>
                <a:gd name="T26" fmla="*/ 2261 w 2500"/>
                <a:gd name="T27" fmla="*/ 1325 h 3916"/>
                <a:gd name="T28" fmla="*/ 2242 w 2500"/>
                <a:gd name="T29" fmla="*/ 1463 h 3916"/>
                <a:gd name="T30" fmla="*/ 1892 w 2500"/>
                <a:gd name="T31" fmla="*/ 1813 h 3916"/>
                <a:gd name="T32" fmla="*/ 1747 w 2500"/>
                <a:gd name="T33" fmla="*/ 1846 h 3916"/>
                <a:gd name="T34" fmla="*/ 237 w 2500"/>
                <a:gd name="T35" fmla="*/ 1846 h 3916"/>
                <a:gd name="T36" fmla="*/ 237 w 2500"/>
                <a:gd name="T37" fmla="*/ 230 h 3916"/>
                <a:gd name="T38" fmla="*/ 1747 w 2500"/>
                <a:gd name="T39" fmla="*/ 230 h 3916"/>
                <a:gd name="T40" fmla="*/ 1899 w 2500"/>
                <a:gd name="T41" fmla="*/ 270 h 3916"/>
                <a:gd name="T42" fmla="*/ 2235 w 2500"/>
                <a:gd name="T43" fmla="*/ 632 h 3916"/>
                <a:gd name="T44" fmla="*/ 2261 w 2500"/>
                <a:gd name="T45" fmla="*/ 778 h 3916"/>
                <a:gd name="T46" fmla="*/ 2261 w 2500"/>
                <a:gd name="T47" fmla="*/ 1325 h 3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00" h="3916">
                  <a:moveTo>
                    <a:pt x="1754" y="0"/>
                  </a:moveTo>
                  <a:lnTo>
                    <a:pt x="0" y="0"/>
                  </a:lnTo>
                  <a:lnTo>
                    <a:pt x="0" y="3915"/>
                  </a:lnTo>
                  <a:lnTo>
                    <a:pt x="237" y="3915"/>
                  </a:lnTo>
                  <a:lnTo>
                    <a:pt x="237" y="2077"/>
                  </a:lnTo>
                  <a:lnTo>
                    <a:pt x="1754" y="2077"/>
                  </a:lnTo>
                  <a:cubicBezTo>
                    <a:pt x="1879" y="2077"/>
                    <a:pt x="1998" y="2037"/>
                    <a:pt x="2090" y="1971"/>
                  </a:cubicBezTo>
                  <a:cubicBezTo>
                    <a:pt x="2182" y="1905"/>
                    <a:pt x="2373" y="1701"/>
                    <a:pt x="2413" y="1635"/>
                  </a:cubicBezTo>
                  <a:cubicBezTo>
                    <a:pt x="2472" y="1542"/>
                    <a:pt x="2499" y="1444"/>
                    <a:pt x="2499" y="1331"/>
                  </a:cubicBezTo>
                  <a:lnTo>
                    <a:pt x="2499" y="764"/>
                  </a:lnTo>
                  <a:cubicBezTo>
                    <a:pt x="2499" y="652"/>
                    <a:pt x="2472" y="547"/>
                    <a:pt x="2413" y="455"/>
                  </a:cubicBezTo>
                  <a:cubicBezTo>
                    <a:pt x="2373" y="389"/>
                    <a:pt x="2176" y="178"/>
                    <a:pt x="2090" y="112"/>
                  </a:cubicBezTo>
                  <a:cubicBezTo>
                    <a:pt x="1998" y="39"/>
                    <a:pt x="1879" y="0"/>
                    <a:pt x="1754" y="0"/>
                  </a:cubicBezTo>
                  <a:close/>
                  <a:moveTo>
                    <a:pt x="2261" y="1325"/>
                  </a:moveTo>
                  <a:cubicBezTo>
                    <a:pt x="2261" y="1371"/>
                    <a:pt x="2261" y="1417"/>
                    <a:pt x="2242" y="1463"/>
                  </a:cubicBezTo>
                  <a:cubicBezTo>
                    <a:pt x="2176" y="1595"/>
                    <a:pt x="2004" y="1747"/>
                    <a:pt x="1892" y="1813"/>
                  </a:cubicBezTo>
                  <a:cubicBezTo>
                    <a:pt x="1846" y="1839"/>
                    <a:pt x="1793" y="1846"/>
                    <a:pt x="1747" y="1846"/>
                  </a:cubicBezTo>
                  <a:lnTo>
                    <a:pt x="237" y="1846"/>
                  </a:lnTo>
                  <a:lnTo>
                    <a:pt x="237" y="230"/>
                  </a:lnTo>
                  <a:lnTo>
                    <a:pt x="1747" y="230"/>
                  </a:lnTo>
                  <a:cubicBezTo>
                    <a:pt x="1800" y="230"/>
                    <a:pt x="1853" y="244"/>
                    <a:pt x="1899" y="270"/>
                  </a:cubicBezTo>
                  <a:cubicBezTo>
                    <a:pt x="2017" y="336"/>
                    <a:pt x="2169" y="507"/>
                    <a:pt x="2235" y="632"/>
                  </a:cubicBezTo>
                  <a:cubicBezTo>
                    <a:pt x="2255" y="679"/>
                    <a:pt x="2261" y="731"/>
                    <a:pt x="2261" y="778"/>
                  </a:cubicBezTo>
                  <a:lnTo>
                    <a:pt x="2261" y="13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5"/>
            <p:cNvSpPr>
              <a:spLocks noChangeArrowheads="1"/>
            </p:cNvSpPr>
            <p:nvPr/>
          </p:nvSpPr>
          <p:spPr bwMode="auto">
            <a:xfrm>
              <a:off x="7488238" y="2708275"/>
              <a:ext cx="85725" cy="1409700"/>
            </a:xfrm>
            <a:custGeom>
              <a:avLst/>
              <a:gdLst>
                <a:gd name="T0" fmla="*/ 119 w 238"/>
                <a:gd name="T1" fmla="*/ 3915 h 3916"/>
                <a:gd name="T2" fmla="*/ 0 w 238"/>
                <a:gd name="T3" fmla="*/ 3915 h 3916"/>
                <a:gd name="T4" fmla="*/ 0 w 238"/>
                <a:gd name="T5" fmla="*/ 0 h 3916"/>
                <a:gd name="T6" fmla="*/ 237 w 238"/>
                <a:gd name="T7" fmla="*/ 0 h 3916"/>
                <a:gd name="T8" fmla="*/ 237 w 238"/>
                <a:gd name="T9" fmla="*/ 3915 h 3916"/>
                <a:gd name="T10" fmla="*/ 119 w 238"/>
                <a:gd name="T11" fmla="*/ 3915 h 3916"/>
              </a:gdLst>
              <a:ahLst/>
              <a:cxnLst>
                <a:cxn ang="0">
                  <a:pos x="T0" y="T1"/>
                </a:cxn>
                <a:cxn ang="0">
                  <a:pos x="T2" y="T3"/>
                </a:cxn>
                <a:cxn ang="0">
                  <a:pos x="T4" y="T5"/>
                </a:cxn>
                <a:cxn ang="0">
                  <a:pos x="T6" y="T7"/>
                </a:cxn>
                <a:cxn ang="0">
                  <a:pos x="T8" y="T9"/>
                </a:cxn>
                <a:cxn ang="0">
                  <a:pos x="T10" y="T11"/>
                </a:cxn>
              </a:cxnLst>
              <a:rect l="0" t="0" r="r" b="b"/>
              <a:pathLst>
                <a:path w="238" h="3916">
                  <a:moveTo>
                    <a:pt x="119" y="3915"/>
                  </a:moveTo>
                  <a:lnTo>
                    <a:pt x="0" y="3915"/>
                  </a:lnTo>
                  <a:lnTo>
                    <a:pt x="0" y="0"/>
                  </a:lnTo>
                  <a:lnTo>
                    <a:pt x="237" y="0"/>
                  </a:lnTo>
                  <a:lnTo>
                    <a:pt x="237" y="3915"/>
                  </a:lnTo>
                  <a:lnTo>
                    <a:pt x="119" y="39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6"/>
            <p:cNvSpPr>
              <a:spLocks noChangeArrowheads="1"/>
            </p:cNvSpPr>
            <p:nvPr/>
          </p:nvSpPr>
          <p:spPr bwMode="auto">
            <a:xfrm>
              <a:off x="7962900" y="2735263"/>
              <a:ext cx="784225" cy="1044575"/>
            </a:xfrm>
            <a:custGeom>
              <a:avLst/>
              <a:gdLst>
                <a:gd name="T0" fmla="*/ 573 w 2177"/>
                <a:gd name="T1" fmla="*/ 1279 h 2901"/>
                <a:gd name="T2" fmla="*/ 263 w 2177"/>
                <a:gd name="T3" fmla="*/ 943 h 2901"/>
                <a:gd name="T4" fmla="*/ 263 w 2177"/>
                <a:gd name="T5" fmla="*/ 738 h 2901"/>
                <a:gd name="T6" fmla="*/ 283 w 2177"/>
                <a:gd name="T7" fmla="*/ 573 h 2901"/>
                <a:gd name="T8" fmla="*/ 587 w 2177"/>
                <a:gd name="T9" fmla="*/ 250 h 2901"/>
                <a:gd name="T10" fmla="*/ 751 w 2177"/>
                <a:gd name="T11" fmla="*/ 217 h 2901"/>
                <a:gd name="T12" fmla="*/ 1450 w 2177"/>
                <a:gd name="T13" fmla="*/ 217 h 2901"/>
                <a:gd name="T14" fmla="*/ 1595 w 2177"/>
                <a:gd name="T15" fmla="*/ 250 h 2901"/>
                <a:gd name="T16" fmla="*/ 1912 w 2177"/>
                <a:gd name="T17" fmla="*/ 587 h 2901"/>
                <a:gd name="T18" fmla="*/ 2116 w 2177"/>
                <a:gd name="T19" fmla="*/ 507 h 2901"/>
                <a:gd name="T20" fmla="*/ 1793 w 2177"/>
                <a:gd name="T21" fmla="*/ 118 h 2901"/>
                <a:gd name="T22" fmla="*/ 1430 w 2177"/>
                <a:gd name="T23" fmla="*/ 0 h 2901"/>
                <a:gd name="T24" fmla="*/ 745 w 2177"/>
                <a:gd name="T25" fmla="*/ 0 h 2901"/>
                <a:gd name="T26" fmla="*/ 382 w 2177"/>
                <a:gd name="T27" fmla="*/ 118 h 2901"/>
                <a:gd name="T28" fmla="*/ 125 w 2177"/>
                <a:gd name="T29" fmla="*/ 402 h 2901"/>
                <a:gd name="T30" fmla="*/ 39 w 2177"/>
                <a:gd name="T31" fmla="*/ 732 h 2901"/>
                <a:gd name="T32" fmla="*/ 39 w 2177"/>
                <a:gd name="T33" fmla="*/ 943 h 2901"/>
                <a:gd name="T34" fmla="*/ 553 w 2177"/>
                <a:gd name="T35" fmla="*/ 1496 h 2901"/>
                <a:gd name="T36" fmla="*/ 1641 w 2177"/>
                <a:gd name="T37" fmla="*/ 1576 h 2901"/>
                <a:gd name="T38" fmla="*/ 1951 w 2177"/>
                <a:gd name="T39" fmla="*/ 1912 h 2901"/>
                <a:gd name="T40" fmla="*/ 1951 w 2177"/>
                <a:gd name="T41" fmla="*/ 2162 h 2901"/>
                <a:gd name="T42" fmla="*/ 1932 w 2177"/>
                <a:gd name="T43" fmla="*/ 2321 h 2901"/>
                <a:gd name="T44" fmla="*/ 1615 w 2177"/>
                <a:gd name="T45" fmla="*/ 2650 h 2901"/>
                <a:gd name="T46" fmla="*/ 1464 w 2177"/>
                <a:gd name="T47" fmla="*/ 2683 h 2901"/>
                <a:gd name="T48" fmla="*/ 666 w 2177"/>
                <a:gd name="T49" fmla="*/ 2683 h 2901"/>
                <a:gd name="T50" fmla="*/ 514 w 2177"/>
                <a:gd name="T51" fmla="*/ 2650 h 2901"/>
                <a:gd name="T52" fmla="*/ 211 w 2177"/>
                <a:gd name="T53" fmla="*/ 2307 h 2901"/>
                <a:gd name="T54" fmla="*/ 0 w 2177"/>
                <a:gd name="T55" fmla="*/ 2393 h 2901"/>
                <a:gd name="T56" fmla="*/ 316 w 2177"/>
                <a:gd name="T57" fmla="*/ 2782 h 2901"/>
                <a:gd name="T58" fmla="*/ 679 w 2177"/>
                <a:gd name="T59" fmla="*/ 2900 h 2901"/>
                <a:gd name="T60" fmla="*/ 1470 w 2177"/>
                <a:gd name="T61" fmla="*/ 2900 h 2901"/>
                <a:gd name="T62" fmla="*/ 1833 w 2177"/>
                <a:gd name="T63" fmla="*/ 2776 h 2901"/>
                <a:gd name="T64" fmla="*/ 2090 w 2177"/>
                <a:gd name="T65" fmla="*/ 2499 h 2901"/>
                <a:gd name="T66" fmla="*/ 2176 w 2177"/>
                <a:gd name="T67" fmla="*/ 2169 h 2901"/>
                <a:gd name="T68" fmla="*/ 2176 w 2177"/>
                <a:gd name="T69" fmla="*/ 1918 h 2901"/>
                <a:gd name="T70" fmla="*/ 1661 w 2177"/>
                <a:gd name="T71" fmla="*/ 1358 h 2901"/>
                <a:gd name="T72" fmla="*/ 573 w 2177"/>
                <a:gd name="T73" fmla="*/ 1279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7" h="2901">
                  <a:moveTo>
                    <a:pt x="573" y="1279"/>
                  </a:moveTo>
                  <a:cubicBezTo>
                    <a:pt x="408" y="1266"/>
                    <a:pt x="263" y="1127"/>
                    <a:pt x="263" y="943"/>
                  </a:cubicBezTo>
                  <a:lnTo>
                    <a:pt x="263" y="738"/>
                  </a:lnTo>
                  <a:cubicBezTo>
                    <a:pt x="263" y="686"/>
                    <a:pt x="263" y="613"/>
                    <a:pt x="283" y="573"/>
                  </a:cubicBezTo>
                  <a:cubicBezTo>
                    <a:pt x="349" y="441"/>
                    <a:pt x="468" y="323"/>
                    <a:pt x="587" y="250"/>
                  </a:cubicBezTo>
                  <a:cubicBezTo>
                    <a:pt x="633" y="224"/>
                    <a:pt x="699" y="217"/>
                    <a:pt x="751" y="217"/>
                  </a:cubicBezTo>
                  <a:lnTo>
                    <a:pt x="1450" y="217"/>
                  </a:lnTo>
                  <a:cubicBezTo>
                    <a:pt x="1503" y="217"/>
                    <a:pt x="1549" y="224"/>
                    <a:pt x="1595" y="250"/>
                  </a:cubicBezTo>
                  <a:cubicBezTo>
                    <a:pt x="1701" y="310"/>
                    <a:pt x="1846" y="475"/>
                    <a:pt x="1912" y="587"/>
                  </a:cubicBezTo>
                  <a:lnTo>
                    <a:pt x="2116" y="507"/>
                  </a:lnTo>
                  <a:cubicBezTo>
                    <a:pt x="2050" y="402"/>
                    <a:pt x="1918" y="211"/>
                    <a:pt x="1793" y="118"/>
                  </a:cubicBezTo>
                  <a:cubicBezTo>
                    <a:pt x="1701" y="46"/>
                    <a:pt x="1556" y="0"/>
                    <a:pt x="1430" y="0"/>
                  </a:cubicBezTo>
                  <a:lnTo>
                    <a:pt x="745" y="0"/>
                  </a:lnTo>
                  <a:cubicBezTo>
                    <a:pt x="619" y="0"/>
                    <a:pt x="474" y="46"/>
                    <a:pt x="382" y="118"/>
                  </a:cubicBezTo>
                  <a:cubicBezTo>
                    <a:pt x="296" y="184"/>
                    <a:pt x="171" y="329"/>
                    <a:pt x="125" y="402"/>
                  </a:cubicBezTo>
                  <a:cubicBezTo>
                    <a:pt x="66" y="488"/>
                    <a:pt x="39" y="606"/>
                    <a:pt x="39" y="732"/>
                  </a:cubicBezTo>
                  <a:lnTo>
                    <a:pt x="39" y="943"/>
                  </a:lnTo>
                  <a:cubicBezTo>
                    <a:pt x="39" y="1239"/>
                    <a:pt x="244" y="1477"/>
                    <a:pt x="553" y="1496"/>
                  </a:cubicBezTo>
                  <a:lnTo>
                    <a:pt x="1641" y="1576"/>
                  </a:lnTo>
                  <a:cubicBezTo>
                    <a:pt x="1806" y="1589"/>
                    <a:pt x="1951" y="1727"/>
                    <a:pt x="1951" y="1912"/>
                  </a:cubicBezTo>
                  <a:lnTo>
                    <a:pt x="1951" y="2162"/>
                  </a:lnTo>
                  <a:cubicBezTo>
                    <a:pt x="1951" y="2215"/>
                    <a:pt x="1951" y="2281"/>
                    <a:pt x="1932" y="2321"/>
                  </a:cubicBezTo>
                  <a:cubicBezTo>
                    <a:pt x="1866" y="2453"/>
                    <a:pt x="1727" y="2584"/>
                    <a:pt x="1615" y="2650"/>
                  </a:cubicBezTo>
                  <a:cubicBezTo>
                    <a:pt x="1569" y="2677"/>
                    <a:pt x="1516" y="2683"/>
                    <a:pt x="1464" y="2683"/>
                  </a:cubicBezTo>
                  <a:lnTo>
                    <a:pt x="666" y="2683"/>
                  </a:lnTo>
                  <a:cubicBezTo>
                    <a:pt x="613" y="2683"/>
                    <a:pt x="560" y="2677"/>
                    <a:pt x="514" y="2650"/>
                  </a:cubicBezTo>
                  <a:cubicBezTo>
                    <a:pt x="408" y="2591"/>
                    <a:pt x="277" y="2420"/>
                    <a:pt x="211" y="2307"/>
                  </a:cubicBezTo>
                  <a:lnTo>
                    <a:pt x="0" y="2393"/>
                  </a:lnTo>
                  <a:cubicBezTo>
                    <a:pt x="66" y="2505"/>
                    <a:pt x="204" y="2690"/>
                    <a:pt x="316" y="2782"/>
                  </a:cubicBezTo>
                  <a:cubicBezTo>
                    <a:pt x="408" y="2854"/>
                    <a:pt x="553" y="2900"/>
                    <a:pt x="679" y="2900"/>
                  </a:cubicBezTo>
                  <a:lnTo>
                    <a:pt x="1470" y="2900"/>
                  </a:lnTo>
                  <a:cubicBezTo>
                    <a:pt x="1595" y="2900"/>
                    <a:pt x="1741" y="2847"/>
                    <a:pt x="1833" y="2776"/>
                  </a:cubicBezTo>
                  <a:cubicBezTo>
                    <a:pt x="1918" y="2710"/>
                    <a:pt x="2044" y="2571"/>
                    <a:pt x="2090" y="2499"/>
                  </a:cubicBezTo>
                  <a:cubicBezTo>
                    <a:pt x="2149" y="2413"/>
                    <a:pt x="2176" y="2294"/>
                    <a:pt x="2176" y="2169"/>
                  </a:cubicBezTo>
                  <a:lnTo>
                    <a:pt x="2176" y="1918"/>
                  </a:lnTo>
                  <a:cubicBezTo>
                    <a:pt x="2176" y="1622"/>
                    <a:pt x="1971" y="1378"/>
                    <a:pt x="1661" y="1358"/>
                  </a:cubicBezTo>
                  <a:lnTo>
                    <a:pt x="573" y="127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7"/>
            <p:cNvSpPr>
              <a:spLocks noChangeArrowheads="1"/>
            </p:cNvSpPr>
            <p:nvPr/>
          </p:nvSpPr>
          <p:spPr bwMode="auto">
            <a:xfrm>
              <a:off x="8137525" y="4040188"/>
              <a:ext cx="454025" cy="71437"/>
            </a:xfrm>
            <a:custGeom>
              <a:avLst/>
              <a:gdLst>
                <a:gd name="T0" fmla="*/ 630 w 1261"/>
                <a:gd name="T1" fmla="*/ 199 h 200"/>
                <a:gd name="T2" fmla="*/ 0 w 1261"/>
                <a:gd name="T3" fmla="*/ 199 h 200"/>
                <a:gd name="T4" fmla="*/ 0 w 1261"/>
                <a:gd name="T5" fmla="*/ 0 h 200"/>
                <a:gd name="T6" fmla="*/ 1260 w 1261"/>
                <a:gd name="T7" fmla="*/ 0 h 200"/>
                <a:gd name="T8" fmla="*/ 1260 w 1261"/>
                <a:gd name="T9" fmla="*/ 199 h 200"/>
                <a:gd name="T10" fmla="*/ 630 w 1261"/>
                <a:gd name="T11" fmla="*/ 199 h 200"/>
              </a:gdLst>
              <a:ahLst/>
              <a:cxnLst>
                <a:cxn ang="0">
                  <a:pos x="T0" y="T1"/>
                </a:cxn>
                <a:cxn ang="0">
                  <a:pos x="T2" y="T3"/>
                </a:cxn>
                <a:cxn ang="0">
                  <a:pos x="T4" y="T5"/>
                </a:cxn>
                <a:cxn ang="0">
                  <a:pos x="T6" y="T7"/>
                </a:cxn>
                <a:cxn ang="0">
                  <a:pos x="T8" y="T9"/>
                </a:cxn>
                <a:cxn ang="0">
                  <a:pos x="T10" y="T11"/>
                </a:cxn>
              </a:cxnLst>
              <a:rect l="0" t="0" r="r" b="b"/>
              <a:pathLst>
                <a:path w="1261" h="200">
                  <a:moveTo>
                    <a:pt x="630" y="199"/>
                  </a:moveTo>
                  <a:lnTo>
                    <a:pt x="0" y="199"/>
                  </a:lnTo>
                  <a:lnTo>
                    <a:pt x="0" y="0"/>
                  </a:lnTo>
                  <a:lnTo>
                    <a:pt x="1260" y="0"/>
                  </a:lnTo>
                  <a:lnTo>
                    <a:pt x="1260" y="199"/>
                  </a:lnTo>
                  <a:lnTo>
                    <a:pt x="630" y="1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65" name="Straight Connector 64"/>
          <p:cNvCxnSpPr/>
          <p:nvPr/>
        </p:nvCxnSpPr>
        <p:spPr>
          <a:xfrm>
            <a:off x="3364626" y="4512250"/>
            <a:ext cx="5460798" cy="0"/>
          </a:xfrm>
          <a:prstGeom prst="line">
            <a:avLst/>
          </a:prstGeom>
          <a:ln w="19050" cmpd="sng">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2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Shape 572"/>
          <p:cNvSpPr txBox="1">
            <a:spLocks noGrp="1"/>
          </p:cNvSpPr>
          <p:nvPr>
            <p:ph type="title"/>
          </p:nvPr>
        </p:nvSpPr>
        <p:spPr>
          <a:xfrm>
            <a:off x="477608" y="264367"/>
            <a:ext cx="103871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Enter The Virtuous Cycle</a:t>
            </a:r>
          </a:p>
        </p:txBody>
      </p:sp>
      <p:sp>
        <p:nvSpPr>
          <p:cNvPr id="573" name="Shape 573"/>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10</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74" name="Shape 574"/>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575" name="Shape 575"/>
          <p:cNvPicPr preferRelativeResize="0"/>
          <p:nvPr/>
        </p:nvPicPr>
        <p:blipFill>
          <a:blip r:embed="rId3">
            <a:alphaModFix/>
          </a:blip>
          <a:stretch>
            <a:fillRect/>
          </a:stretch>
        </p:blipFill>
        <p:spPr>
          <a:xfrm>
            <a:off x="1393525" y="789100"/>
            <a:ext cx="9613723" cy="5755925"/>
          </a:xfrm>
          <a:prstGeom prst="rect">
            <a:avLst/>
          </a:prstGeom>
          <a:noFill/>
          <a:ln>
            <a:noFill/>
          </a:ln>
        </p:spPr>
      </p:pic>
      <p:pic>
        <p:nvPicPr>
          <p:cNvPr id="576" name="Shape 576"/>
          <p:cNvPicPr preferRelativeResize="0"/>
          <p:nvPr/>
        </p:nvPicPr>
        <p:blipFill>
          <a:blip r:embed="rId4">
            <a:alphaModFix/>
          </a:blip>
          <a:stretch>
            <a:fillRect/>
          </a:stretch>
        </p:blipFill>
        <p:spPr>
          <a:xfrm>
            <a:off x="7889976" y="1658050"/>
            <a:ext cx="1838675" cy="1030249"/>
          </a:xfrm>
          <a:prstGeom prst="rect">
            <a:avLst/>
          </a:prstGeom>
          <a:noFill/>
          <a:ln>
            <a:noFill/>
          </a:ln>
        </p:spPr>
      </p:pic>
      <p:pic>
        <p:nvPicPr>
          <p:cNvPr id="577" name="Shape 577"/>
          <p:cNvPicPr preferRelativeResize="0"/>
          <p:nvPr/>
        </p:nvPicPr>
        <p:blipFill>
          <a:blip r:embed="rId5">
            <a:alphaModFix/>
          </a:blip>
          <a:stretch>
            <a:fillRect/>
          </a:stretch>
        </p:blipFill>
        <p:spPr>
          <a:xfrm>
            <a:off x="7811700" y="1317254"/>
            <a:ext cx="517200" cy="517200"/>
          </a:xfrm>
          <a:prstGeom prst="rect">
            <a:avLst/>
          </a:prstGeom>
          <a:noFill/>
          <a:ln>
            <a:noFill/>
          </a:ln>
        </p:spPr>
      </p:pic>
      <p:pic>
        <p:nvPicPr>
          <p:cNvPr id="578" name="Shape 578"/>
          <p:cNvPicPr preferRelativeResize="0"/>
          <p:nvPr/>
        </p:nvPicPr>
        <p:blipFill>
          <a:blip r:embed="rId6">
            <a:alphaModFix/>
          </a:blip>
          <a:stretch>
            <a:fillRect/>
          </a:stretch>
        </p:blipFill>
        <p:spPr>
          <a:xfrm>
            <a:off x="1497173" y="3856378"/>
            <a:ext cx="611100" cy="611099"/>
          </a:xfrm>
          <a:prstGeom prst="rect">
            <a:avLst/>
          </a:prstGeom>
          <a:noFill/>
          <a:ln>
            <a:noFill/>
          </a:ln>
        </p:spPr>
      </p:pic>
      <p:sp>
        <p:nvSpPr>
          <p:cNvPr id="579" name="Shape 579"/>
          <p:cNvSpPr txBox="1"/>
          <p:nvPr/>
        </p:nvSpPr>
        <p:spPr>
          <a:xfrm>
            <a:off x="1434787" y="4300075"/>
            <a:ext cx="735899" cy="319800"/>
          </a:xfrm>
          <a:prstGeom prst="rect">
            <a:avLst/>
          </a:prstGeom>
          <a:noFill/>
          <a:ln>
            <a:noFill/>
          </a:ln>
        </p:spPr>
        <p:txBody>
          <a:bodyPr lIns="91425" tIns="91425" rIns="91425" bIns="91425" anchor="t" anchorCtr="0">
            <a:noAutofit/>
          </a:bodyPr>
          <a:lstStyle/>
          <a:p>
            <a:pPr lvl="0" rtl="0">
              <a:spcBef>
                <a:spcPts val="0"/>
              </a:spcBef>
              <a:buNone/>
            </a:pPr>
            <a:r>
              <a:rPr lang="en-US" sz="1000" b="1"/>
              <a:t>Newman</a:t>
            </a:r>
          </a:p>
        </p:txBody>
      </p:sp>
      <p:pic>
        <p:nvPicPr>
          <p:cNvPr id="580" name="Shape 580"/>
          <p:cNvPicPr preferRelativeResize="0"/>
          <p:nvPr/>
        </p:nvPicPr>
        <p:blipFill>
          <a:blip r:embed="rId7">
            <a:alphaModFix/>
          </a:blip>
          <a:stretch>
            <a:fillRect/>
          </a:stretch>
        </p:blipFill>
        <p:spPr>
          <a:xfrm>
            <a:off x="5270284" y="939077"/>
            <a:ext cx="899940" cy="517199"/>
          </a:xfrm>
          <a:prstGeom prst="rect">
            <a:avLst/>
          </a:prstGeom>
          <a:noFill/>
          <a:ln>
            <a:noFill/>
          </a:ln>
        </p:spPr>
      </p:pic>
      <p:pic>
        <p:nvPicPr>
          <p:cNvPr id="581" name="Shape 581"/>
          <p:cNvPicPr preferRelativeResize="0"/>
          <p:nvPr/>
        </p:nvPicPr>
        <p:blipFill>
          <a:blip r:embed="rId8">
            <a:alphaModFix/>
          </a:blip>
          <a:stretch>
            <a:fillRect/>
          </a:stretch>
        </p:blipFill>
        <p:spPr>
          <a:xfrm>
            <a:off x="3163573" y="3950521"/>
            <a:ext cx="517199" cy="669356"/>
          </a:xfrm>
          <a:prstGeom prst="rect">
            <a:avLst/>
          </a:prstGeom>
          <a:noFill/>
          <a:ln>
            <a:noFill/>
          </a:ln>
        </p:spPr>
      </p:pic>
    </p:spTree>
    <p:extLst>
      <p:ext uri="{BB962C8B-B14F-4D97-AF65-F5344CB8AC3E}">
        <p14:creationId xmlns:p14="http://schemas.microsoft.com/office/powerpoint/2010/main" val="19140647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erstock_129038348.jpg"/>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0" y="-1"/>
            <a:ext cx="12179300" cy="6858001"/>
          </a:xfrm>
          <a:prstGeom prst="rect">
            <a:avLst/>
          </a:prstGeom>
        </p:spPr>
      </p:pic>
      <p:sp>
        <p:nvSpPr>
          <p:cNvPr id="8" name="Rectangle 7"/>
          <p:cNvSpPr/>
          <p:nvPr/>
        </p:nvSpPr>
        <p:spPr>
          <a:xfrm>
            <a:off x="-20872" y="-39224"/>
            <a:ext cx="12200172" cy="6897224"/>
          </a:xfrm>
          <a:prstGeom prst="rect">
            <a:avLst/>
          </a:prstGeom>
          <a:gradFill flip="none" rotWithShape="1">
            <a:gsLst>
              <a:gs pos="36000">
                <a:srgbClr val="FD2A00">
                  <a:alpha val="79000"/>
                </a:srgbClr>
              </a:gs>
              <a:gs pos="100000">
                <a:srgbClr val="940000">
                  <a:alpha val="84000"/>
                </a:srgbClr>
              </a:gs>
            </a:gsLst>
            <a:path path="circle">
              <a:fillToRect t="100000" r="100000"/>
            </a:path>
            <a:tileRect l="-100000" b="-100000"/>
          </a:gradFill>
          <a:ln w="12700" cap="flat" cmpd="sng" algn="ctr">
            <a:noFill/>
            <a:prstDash val="solid"/>
          </a:ln>
          <a:effectLst/>
        </p:spPr>
        <p:txBody>
          <a:bodyPr lIns="45683" tIns="22842" rIns="45683" bIns="22842" rtlCol="0" anchor="ctr"/>
          <a:lstStyle/>
          <a:p>
            <a:pPr algn="ctr" defTabSz="456834"/>
            <a:endParaRPr lang="en-US" sz="700" kern="0">
              <a:solidFill>
                <a:srgbClr val="FFFFFF"/>
              </a:solidFill>
              <a:latin typeface="Helvetica Neue Thin"/>
            </a:endParaRPr>
          </a:p>
        </p:txBody>
      </p:sp>
      <p:sp>
        <p:nvSpPr>
          <p:cNvPr id="11" name="TextBox 10"/>
          <p:cNvSpPr txBox="1"/>
          <p:nvPr/>
        </p:nvSpPr>
        <p:spPr>
          <a:xfrm>
            <a:off x="3792326" y="3370652"/>
            <a:ext cx="4589913" cy="938626"/>
          </a:xfrm>
          <a:prstGeom prst="rect">
            <a:avLst/>
          </a:prstGeom>
        </p:spPr>
        <p:txBody>
          <a:bodyPr vert="horz" wrap="none" lIns="121828" tIns="60914" rIns="121828" bIns="60914" rtlCol="0">
            <a:spAutoFit/>
          </a:bodyPr>
          <a:lstStyle/>
          <a:p>
            <a:pPr algn="ctr">
              <a:buClr>
                <a:schemeClr val="accent2"/>
              </a:buClr>
              <a:buSzPct val="80000"/>
            </a:pPr>
            <a:r>
              <a:rPr lang="en-US" sz="5300" kern="0" spc="13" dirty="0" smtClean="0">
                <a:solidFill>
                  <a:schemeClr val="bg1"/>
                </a:solidFill>
                <a:latin typeface="Helvetica Neue Thin"/>
                <a:cs typeface="Helvetica Neue Thin"/>
              </a:rPr>
              <a:t>Version Control</a:t>
            </a:r>
            <a:endParaRPr lang="en-US" sz="5300" kern="0" spc="13" dirty="0">
              <a:solidFill>
                <a:schemeClr val="bg1"/>
              </a:solidFill>
              <a:latin typeface="Helvetica Neue Thin"/>
              <a:cs typeface="Helvetica Neue Thin"/>
            </a:endParaRPr>
          </a:p>
        </p:txBody>
      </p:sp>
      <p:sp>
        <p:nvSpPr>
          <p:cNvPr id="7" name="Freeform 1"/>
          <p:cNvSpPr>
            <a:spLocks noChangeArrowheads="1"/>
          </p:cNvSpPr>
          <p:nvPr/>
        </p:nvSpPr>
        <p:spPr bwMode="auto">
          <a:xfrm>
            <a:off x="5277907" y="935453"/>
            <a:ext cx="1504564" cy="1429283"/>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1"/>
          </a:solidFill>
          <a:ln>
            <a:noFill/>
          </a:ln>
          <a:effectLst/>
        </p:spPr>
        <p:txBody>
          <a:bodyPr wrap="none" lIns="45683" tIns="22842" rIns="45683" bIns="22842" anchor="ctr"/>
          <a:lstStyle/>
          <a:p>
            <a:endParaRPr lang="en-US"/>
          </a:p>
        </p:txBody>
      </p:sp>
      <p:sp>
        <p:nvSpPr>
          <p:cNvPr id="2" name="Slide Number Placeholder 1"/>
          <p:cNvSpPr>
            <a:spLocks noGrp="1"/>
          </p:cNvSpPr>
          <p:nvPr>
            <p:ph type="sldNum" sz="quarter" idx="4"/>
          </p:nvPr>
        </p:nvSpPr>
        <p:spPr/>
        <p:txBody>
          <a:body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11</a:t>
            </a:fld>
            <a:endParaRPr lang="en-US" kern="1200" dirty="0">
              <a:solidFill>
                <a:srgbClr val="5A5A5A">
                  <a:lumMod val="40000"/>
                  <a:lumOff val="60000"/>
                </a:srgbClr>
              </a:solidFill>
              <a:ea typeface="+mn-ea"/>
            </a:endParaRPr>
          </a:p>
        </p:txBody>
      </p:sp>
    </p:spTree>
    <p:extLst>
      <p:ext uri="{BB962C8B-B14F-4D97-AF65-F5344CB8AC3E}">
        <p14:creationId xmlns:p14="http://schemas.microsoft.com/office/powerpoint/2010/main" val="8303149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477600" y="264375"/>
            <a:ext cx="115664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Version Control: You need a winning branching Model!</a:t>
            </a:r>
          </a:p>
        </p:txBody>
      </p:sp>
      <p:sp>
        <p:nvSpPr>
          <p:cNvPr id="600" name="Shape 600"/>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12</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01" name="Shape 601"/>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602" name="Shape 602"/>
          <p:cNvPicPr preferRelativeResize="0"/>
          <p:nvPr/>
        </p:nvPicPr>
        <p:blipFill>
          <a:blip r:embed="rId3">
            <a:alphaModFix/>
          </a:blip>
          <a:stretch>
            <a:fillRect/>
          </a:stretch>
        </p:blipFill>
        <p:spPr>
          <a:xfrm>
            <a:off x="1143049" y="1781325"/>
            <a:ext cx="3391824" cy="4311624"/>
          </a:xfrm>
          <a:prstGeom prst="rect">
            <a:avLst/>
          </a:prstGeom>
          <a:noFill/>
          <a:ln>
            <a:noFill/>
          </a:ln>
        </p:spPr>
      </p:pic>
      <p:pic>
        <p:nvPicPr>
          <p:cNvPr id="603" name="Shape 603"/>
          <p:cNvPicPr preferRelativeResize="0"/>
          <p:nvPr/>
        </p:nvPicPr>
        <p:blipFill rotWithShape="1">
          <a:blip r:embed="rId4">
            <a:alphaModFix/>
          </a:blip>
          <a:srcRect t="-7350" b="7350"/>
          <a:stretch/>
        </p:blipFill>
        <p:spPr>
          <a:xfrm>
            <a:off x="6856817" y="4414775"/>
            <a:ext cx="3765231" cy="2042375"/>
          </a:xfrm>
          <a:prstGeom prst="rect">
            <a:avLst/>
          </a:prstGeom>
          <a:noFill/>
          <a:ln>
            <a:noFill/>
          </a:ln>
        </p:spPr>
      </p:pic>
      <p:pic>
        <p:nvPicPr>
          <p:cNvPr id="604" name="Shape 604"/>
          <p:cNvPicPr preferRelativeResize="0"/>
          <p:nvPr/>
        </p:nvPicPr>
        <p:blipFill>
          <a:blip r:embed="rId5">
            <a:alphaModFix/>
          </a:blip>
          <a:stretch>
            <a:fillRect/>
          </a:stretch>
        </p:blipFill>
        <p:spPr>
          <a:xfrm>
            <a:off x="9696425" y="1150800"/>
            <a:ext cx="611100" cy="664060"/>
          </a:xfrm>
          <a:prstGeom prst="rect">
            <a:avLst/>
          </a:prstGeom>
          <a:noFill/>
          <a:ln>
            <a:noFill/>
          </a:ln>
        </p:spPr>
      </p:pic>
      <p:pic>
        <p:nvPicPr>
          <p:cNvPr id="605" name="Shape 605"/>
          <p:cNvPicPr preferRelativeResize="0"/>
          <p:nvPr/>
        </p:nvPicPr>
        <p:blipFill>
          <a:blip r:embed="rId6">
            <a:alphaModFix/>
          </a:blip>
          <a:stretch>
            <a:fillRect/>
          </a:stretch>
        </p:blipFill>
        <p:spPr>
          <a:xfrm>
            <a:off x="5063075" y="3171725"/>
            <a:ext cx="1052775" cy="1052775"/>
          </a:xfrm>
          <a:prstGeom prst="rect">
            <a:avLst/>
          </a:prstGeom>
          <a:noFill/>
          <a:ln>
            <a:noFill/>
          </a:ln>
        </p:spPr>
      </p:pic>
      <p:pic>
        <p:nvPicPr>
          <p:cNvPr id="606" name="Shape 606"/>
          <p:cNvPicPr preferRelativeResize="0"/>
          <p:nvPr/>
        </p:nvPicPr>
        <p:blipFill>
          <a:blip r:embed="rId7">
            <a:alphaModFix/>
          </a:blip>
          <a:stretch>
            <a:fillRect/>
          </a:stretch>
        </p:blipFill>
        <p:spPr>
          <a:xfrm>
            <a:off x="7606325" y="1345862"/>
            <a:ext cx="1905000" cy="561975"/>
          </a:xfrm>
          <a:prstGeom prst="rect">
            <a:avLst/>
          </a:prstGeom>
          <a:noFill/>
          <a:ln>
            <a:noFill/>
          </a:ln>
        </p:spPr>
      </p:pic>
      <p:pic>
        <p:nvPicPr>
          <p:cNvPr id="607" name="Shape 607"/>
          <p:cNvPicPr preferRelativeResize="0"/>
          <p:nvPr/>
        </p:nvPicPr>
        <p:blipFill>
          <a:blip r:embed="rId8">
            <a:alphaModFix/>
          </a:blip>
          <a:stretch>
            <a:fillRect/>
          </a:stretch>
        </p:blipFill>
        <p:spPr>
          <a:xfrm>
            <a:off x="7011525" y="2040825"/>
            <a:ext cx="3094600" cy="2529649"/>
          </a:xfrm>
          <a:prstGeom prst="rect">
            <a:avLst/>
          </a:prstGeom>
          <a:noFill/>
          <a:ln>
            <a:noFill/>
          </a:ln>
        </p:spPr>
      </p:pic>
      <p:sp>
        <p:nvSpPr>
          <p:cNvPr id="608" name="Shape 608"/>
          <p:cNvSpPr txBox="1"/>
          <p:nvPr/>
        </p:nvSpPr>
        <p:spPr>
          <a:xfrm>
            <a:off x="1915575" y="1300275"/>
            <a:ext cx="1627799" cy="365099"/>
          </a:xfrm>
          <a:prstGeom prst="rect">
            <a:avLst/>
          </a:prstGeom>
          <a:noFill/>
          <a:ln>
            <a:noFill/>
          </a:ln>
        </p:spPr>
        <p:txBody>
          <a:bodyPr lIns="91425" tIns="91425" rIns="91425" bIns="91425" anchor="t" anchorCtr="0">
            <a:noAutofit/>
          </a:bodyPr>
          <a:lstStyle/>
          <a:p>
            <a:pPr>
              <a:spcBef>
                <a:spcPts val="0"/>
              </a:spcBef>
              <a:buNone/>
            </a:pPr>
            <a:r>
              <a:rPr lang="en-US" sz="2400" b="1"/>
              <a:t>Gitflow</a:t>
            </a:r>
          </a:p>
        </p:txBody>
      </p:sp>
    </p:spTree>
    <p:extLst>
      <p:ext uri="{BB962C8B-B14F-4D97-AF65-F5344CB8AC3E}">
        <p14:creationId xmlns:p14="http://schemas.microsoft.com/office/powerpoint/2010/main" val="1329287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erstock_129038348.jpg"/>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0" y="-1"/>
            <a:ext cx="12179300" cy="6858001"/>
          </a:xfrm>
          <a:prstGeom prst="rect">
            <a:avLst/>
          </a:prstGeom>
        </p:spPr>
      </p:pic>
      <p:sp>
        <p:nvSpPr>
          <p:cNvPr id="8" name="Rectangle 7"/>
          <p:cNvSpPr/>
          <p:nvPr/>
        </p:nvSpPr>
        <p:spPr>
          <a:xfrm>
            <a:off x="-20872" y="-39224"/>
            <a:ext cx="12200172" cy="6897224"/>
          </a:xfrm>
          <a:prstGeom prst="rect">
            <a:avLst/>
          </a:prstGeom>
          <a:gradFill flip="none" rotWithShape="1">
            <a:gsLst>
              <a:gs pos="36000">
                <a:srgbClr val="FD2A00">
                  <a:alpha val="79000"/>
                </a:srgbClr>
              </a:gs>
              <a:gs pos="100000">
                <a:srgbClr val="940000">
                  <a:alpha val="84000"/>
                </a:srgbClr>
              </a:gs>
            </a:gsLst>
            <a:path path="circle">
              <a:fillToRect t="100000" r="100000"/>
            </a:path>
            <a:tileRect l="-100000" b="-100000"/>
          </a:gradFill>
          <a:ln w="12700" cap="flat" cmpd="sng" algn="ctr">
            <a:noFill/>
            <a:prstDash val="solid"/>
          </a:ln>
          <a:effectLst/>
        </p:spPr>
        <p:txBody>
          <a:bodyPr lIns="45683" tIns="22842" rIns="45683" bIns="22842" rtlCol="0" anchor="ctr"/>
          <a:lstStyle/>
          <a:p>
            <a:pPr algn="ctr" defTabSz="456834"/>
            <a:endParaRPr lang="en-US" sz="700" kern="0">
              <a:solidFill>
                <a:srgbClr val="FFFFFF"/>
              </a:solidFill>
              <a:latin typeface="Helvetica Neue Thin"/>
            </a:endParaRPr>
          </a:p>
        </p:txBody>
      </p:sp>
      <p:sp>
        <p:nvSpPr>
          <p:cNvPr id="11" name="TextBox 10"/>
          <p:cNvSpPr txBox="1"/>
          <p:nvPr/>
        </p:nvSpPr>
        <p:spPr>
          <a:xfrm>
            <a:off x="2880613" y="3370652"/>
            <a:ext cx="6413350" cy="938626"/>
          </a:xfrm>
          <a:prstGeom prst="rect">
            <a:avLst/>
          </a:prstGeom>
        </p:spPr>
        <p:txBody>
          <a:bodyPr vert="horz" wrap="none" lIns="121828" tIns="60914" rIns="121828" bIns="60914" rtlCol="0">
            <a:spAutoFit/>
          </a:bodyPr>
          <a:lstStyle/>
          <a:p>
            <a:pPr algn="ctr">
              <a:buClr>
                <a:schemeClr val="accent2"/>
              </a:buClr>
              <a:buSzPct val="80000"/>
            </a:pPr>
            <a:r>
              <a:rPr lang="en-US" sz="5300" kern="0" spc="13" dirty="0" smtClean="0">
                <a:solidFill>
                  <a:schemeClr val="bg1"/>
                </a:solidFill>
                <a:latin typeface="Helvetica Neue Thin"/>
                <a:cs typeface="Helvetica Neue Thin"/>
              </a:rPr>
              <a:t>Code Quality Analysis</a:t>
            </a:r>
            <a:endParaRPr lang="en-US" sz="5300" kern="0" spc="13" dirty="0">
              <a:solidFill>
                <a:schemeClr val="bg1"/>
              </a:solidFill>
              <a:latin typeface="Helvetica Neue Thin"/>
              <a:cs typeface="Helvetica Neue Thin"/>
            </a:endParaRPr>
          </a:p>
        </p:txBody>
      </p:sp>
      <p:sp>
        <p:nvSpPr>
          <p:cNvPr id="7" name="Freeform 1"/>
          <p:cNvSpPr>
            <a:spLocks noChangeArrowheads="1"/>
          </p:cNvSpPr>
          <p:nvPr/>
        </p:nvSpPr>
        <p:spPr bwMode="auto">
          <a:xfrm>
            <a:off x="5277907" y="935453"/>
            <a:ext cx="1504564" cy="1429283"/>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1"/>
          </a:solidFill>
          <a:ln>
            <a:noFill/>
          </a:ln>
          <a:effectLst/>
        </p:spPr>
        <p:txBody>
          <a:bodyPr wrap="none" lIns="45683" tIns="22842" rIns="45683" bIns="22842" anchor="ctr"/>
          <a:lstStyle/>
          <a:p>
            <a:endParaRPr lang="en-US"/>
          </a:p>
        </p:txBody>
      </p:sp>
      <p:sp>
        <p:nvSpPr>
          <p:cNvPr id="2" name="Slide Number Placeholder 1"/>
          <p:cNvSpPr>
            <a:spLocks noGrp="1"/>
          </p:cNvSpPr>
          <p:nvPr>
            <p:ph type="sldNum" sz="quarter" idx="4"/>
          </p:nvPr>
        </p:nvSpPr>
        <p:spPr/>
        <p:txBody>
          <a:body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13</a:t>
            </a:fld>
            <a:endParaRPr lang="en-US" kern="1200" dirty="0">
              <a:solidFill>
                <a:srgbClr val="5A5A5A">
                  <a:lumMod val="40000"/>
                  <a:lumOff val="60000"/>
                </a:srgbClr>
              </a:solidFill>
              <a:ea typeface="+mn-ea"/>
            </a:endParaRPr>
          </a:p>
        </p:txBody>
      </p:sp>
    </p:spTree>
    <p:extLst>
      <p:ext uri="{BB962C8B-B14F-4D97-AF65-F5344CB8AC3E}">
        <p14:creationId xmlns:p14="http://schemas.microsoft.com/office/powerpoint/2010/main" val="19495481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Static Code Quality Analysis</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14</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sp>
        <p:nvSpPr>
          <p:cNvPr id="6" name="Content Placeholder 5"/>
          <p:cNvSpPr>
            <a:spLocks noGrp="1"/>
          </p:cNvSpPr>
          <p:nvPr>
            <p:ph sz="half" idx="1"/>
          </p:nvPr>
        </p:nvSpPr>
        <p:spPr>
          <a:xfrm>
            <a:off x="529584" y="1165988"/>
            <a:ext cx="10728717" cy="1622772"/>
          </a:xfrm>
        </p:spPr>
        <p:txBody>
          <a:bodyPr/>
          <a:lstStyle/>
          <a:p>
            <a:r>
              <a:rPr lang="en-US" dirty="0" smtClean="0"/>
              <a:t>We have the functionality to attach custom code to any flow within Apigee. These can be written in Java, JS, Python and </a:t>
            </a:r>
            <a:r>
              <a:rPr lang="en-US" dirty="0" err="1" smtClean="0"/>
              <a:t>Node.js</a:t>
            </a:r>
            <a:r>
              <a:rPr lang="en-US" dirty="0" smtClean="0"/>
              <a:t> </a:t>
            </a:r>
          </a:p>
          <a:p>
            <a:r>
              <a:rPr lang="en-US" dirty="0" smtClean="0"/>
              <a:t>Recommendation is to run static </a:t>
            </a:r>
            <a:r>
              <a:rPr lang="en-US" dirty="0"/>
              <a:t>code analysis for </a:t>
            </a:r>
            <a:r>
              <a:rPr lang="en-US" dirty="0" smtClean="0"/>
              <a:t>these custom </a:t>
            </a:r>
            <a:r>
              <a:rPr lang="en-US" dirty="0"/>
              <a:t>code in Apigee proxy</a:t>
            </a:r>
          </a:p>
          <a:p>
            <a:r>
              <a:rPr lang="en-US" dirty="0" smtClean="0"/>
              <a:t>Promote consistency and follow best practices for the language you are using</a:t>
            </a:r>
            <a:endParaRPr lang="en-US" dirty="0"/>
          </a:p>
        </p:txBody>
      </p:sp>
      <p:pic>
        <p:nvPicPr>
          <p:cNvPr id="3" name="Picture 2"/>
          <p:cNvPicPr>
            <a:picLocks noChangeAspect="1"/>
          </p:cNvPicPr>
          <p:nvPr/>
        </p:nvPicPr>
        <p:blipFill>
          <a:blip r:embed="rId3"/>
          <a:stretch>
            <a:fillRect/>
          </a:stretch>
        </p:blipFill>
        <p:spPr>
          <a:xfrm>
            <a:off x="4319106" y="3010566"/>
            <a:ext cx="3556000" cy="3073400"/>
          </a:xfrm>
          <a:prstGeom prst="rect">
            <a:avLst/>
          </a:prstGeom>
        </p:spPr>
      </p:pic>
    </p:spTree>
    <p:extLst>
      <p:ext uri="{BB962C8B-B14F-4D97-AF65-F5344CB8AC3E}">
        <p14:creationId xmlns:p14="http://schemas.microsoft.com/office/powerpoint/2010/main" val="25880445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Static Code Quality Analysis</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15</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sp>
        <p:nvSpPr>
          <p:cNvPr id="6" name="Content Placeholder 5"/>
          <p:cNvSpPr>
            <a:spLocks noGrp="1"/>
          </p:cNvSpPr>
          <p:nvPr>
            <p:ph sz="half" idx="1"/>
          </p:nvPr>
        </p:nvSpPr>
        <p:spPr>
          <a:xfrm>
            <a:off x="529584" y="1165987"/>
            <a:ext cx="10728717" cy="4515671"/>
          </a:xfrm>
        </p:spPr>
        <p:txBody>
          <a:bodyPr/>
          <a:lstStyle/>
          <a:p>
            <a:pPr marL="0" indent="0">
              <a:buNone/>
            </a:pPr>
            <a:r>
              <a:rPr lang="en-US" dirty="0" smtClean="0"/>
              <a:t>AUTOMATE!</a:t>
            </a:r>
          </a:p>
          <a:p>
            <a:endParaRPr lang="en-US" dirty="0"/>
          </a:p>
          <a:p>
            <a:r>
              <a:rPr lang="en-US" dirty="0" smtClean="0"/>
              <a:t>Integrate </a:t>
            </a:r>
            <a:r>
              <a:rPr lang="en-US" dirty="0"/>
              <a:t>with your editor</a:t>
            </a:r>
          </a:p>
          <a:p>
            <a:r>
              <a:rPr lang="en-US" dirty="0"/>
              <a:t>Hooks for source control</a:t>
            </a:r>
          </a:p>
          <a:p>
            <a:r>
              <a:rPr lang="en-US" dirty="0"/>
              <a:t>Grunt/gulp watcher</a:t>
            </a:r>
          </a:p>
          <a:p>
            <a:r>
              <a:rPr lang="en-US" dirty="0"/>
              <a:t>Continuous integration/build systems</a:t>
            </a:r>
          </a:p>
        </p:txBody>
      </p:sp>
    </p:spTree>
    <p:extLst>
      <p:ext uri="{BB962C8B-B14F-4D97-AF65-F5344CB8AC3E}">
        <p14:creationId xmlns:p14="http://schemas.microsoft.com/office/powerpoint/2010/main" val="16692567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Static Code Quality Analysis</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16</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pic>
        <p:nvPicPr>
          <p:cNvPr id="3" name="Picture 2"/>
          <p:cNvPicPr>
            <a:picLocks noChangeAspect="1"/>
          </p:cNvPicPr>
          <p:nvPr/>
        </p:nvPicPr>
        <p:blipFill>
          <a:blip r:embed="rId3"/>
          <a:stretch>
            <a:fillRect/>
          </a:stretch>
        </p:blipFill>
        <p:spPr>
          <a:xfrm>
            <a:off x="844710" y="1275938"/>
            <a:ext cx="3670300" cy="1600200"/>
          </a:xfrm>
          <a:prstGeom prst="rect">
            <a:avLst/>
          </a:prstGeom>
        </p:spPr>
      </p:pic>
      <p:pic>
        <p:nvPicPr>
          <p:cNvPr id="5" name="Picture 4"/>
          <p:cNvPicPr>
            <a:picLocks noChangeAspect="1"/>
          </p:cNvPicPr>
          <p:nvPr/>
        </p:nvPicPr>
        <p:blipFill>
          <a:blip r:embed="rId4"/>
          <a:stretch>
            <a:fillRect/>
          </a:stretch>
        </p:blipFill>
        <p:spPr>
          <a:xfrm>
            <a:off x="5337883" y="1275938"/>
            <a:ext cx="2540000" cy="2476500"/>
          </a:xfrm>
          <a:prstGeom prst="rect">
            <a:avLst/>
          </a:prstGeom>
        </p:spPr>
      </p:pic>
      <p:pic>
        <p:nvPicPr>
          <p:cNvPr id="9" name="Picture 8"/>
          <p:cNvPicPr>
            <a:picLocks noChangeAspect="1"/>
          </p:cNvPicPr>
          <p:nvPr/>
        </p:nvPicPr>
        <p:blipFill>
          <a:blip r:embed="rId5"/>
          <a:stretch>
            <a:fillRect/>
          </a:stretch>
        </p:blipFill>
        <p:spPr>
          <a:xfrm>
            <a:off x="1933650" y="3091757"/>
            <a:ext cx="2900198" cy="2126812"/>
          </a:xfrm>
          <a:prstGeom prst="rect">
            <a:avLst/>
          </a:prstGeom>
        </p:spPr>
      </p:pic>
      <p:pic>
        <p:nvPicPr>
          <p:cNvPr id="10" name="Picture 9"/>
          <p:cNvPicPr>
            <a:picLocks noChangeAspect="1"/>
          </p:cNvPicPr>
          <p:nvPr/>
        </p:nvPicPr>
        <p:blipFill>
          <a:blip r:embed="rId6"/>
          <a:stretch>
            <a:fillRect/>
          </a:stretch>
        </p:blipFill>
        <p:spPr>
          <a:xfrm>
            <a:off x="5744173" y="4252596"/>
            <a:ext cx="3314700" cy="1244600"/>
          </a:xfrm>
          <a:prstGeom prst="rect">
            <a:avLst/>
          </a:prstGeom>
        </p:spPr>
      </p:pic>
      <p:sp>
        <p:nvSpPr>
          <p:cNvPr id="11" name="TextBox 10"/>
          <p:cNvSpPr txBox="1"/>
          <p:nvPr/>
        </p:nvSpPr>
        <p:spPr>
          <a:xfrm>
            <a:off x="8158646" y="1894383"/>
            <a:ext cx="2221739" cy="969496"/>
          </a:xfrm>
          <a:prstGeom prst="rect">
            <a:avLst/>
          </a:prstGeom>
          <a:noFill/>
        </p:spPr>
        <p:txBody>
          <a:bodyPr wrap="none" lIns="45720" tIns="45720" rIns="45720" bIns="91440" rtlCol="0" anchor="t">
            <a:spAutoFit/>
          </a:bodyPr>
          <a:lstStyle/>
          <a:p>
            <a:r>
              <a:rPr lang="en-US" sz="5400" b="1" dirty="0" smtClean="0"/>
              <a:t>LINT4J</a:t>
            </a:r>
          </a:p>
        </p:txBody>
      </p:sp>
      <p:pic>
        <p:nvPicPr>
          <p:cNvPr id="12" name="Picture 11"/>
          <p:cNvPicPr>
            <a:picLocks noChangeAspect="1"/>
          </p:cNvPicPr>
          <p:nvPr/>
        </p:nvPicPr>
        <p:blipFill>
          <a:blip r:embed="rId7"/>
          <a:stretch>
            <a:fillRect/>
          </a:stretch>
        </p:blipFill>
        <p:spPr>
          <a:xfrm>
            <a:off x="8143028" y="3252279"/>
            <a:ext cx="3115273" cy="1000317"/>
          </a:xfrm>
          <a:prstGeom prst="rect">
            <a:avLst/>
          </a:prstGeom>
        </p:spPr>
      </p:pic>
    </p:spTree>
    <p:extLst>
      <p:ext uri="{BB962C8B-B14F-4D97-AF65-F5344CB8AC3E}">
        <p14:creationId xmlns:p14="http://schemas.microsoft.com/office/powerpoint/2010/main" val="37612970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Static Code Quality Analysis</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17</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pic>
        <p:nvPicPr>
          <p:cNvPr id="3" name="Picture 2"/>
          <p:cNvPicPr>
            <a:picLocks noChangeAspect="1"/>
          </p:cNvPicPr>
          <p:nvPr/>
        </p:nvPicPr>
        <p:blipFill>
          <a:blip r:embed="rId3"/>
          <a:stretch>
            <a:fillRect/>
          </a:stretch>
        </p:blipFill>
        <p:spPr>
          <a:xfrm>
            <a:off x="4783459" y="1415829"/>
            <a:ext cx="2737556" cy="1524000"/>
          </a:xfrm>
          <a:prstGeom prst="rect">
            <a:avLst/>
          </a:prstGeom>
        </p:spPr>
      </p:pic>
      <p:pic>
        <p:nvPicPr>
          <p:cNvPr id="5" name="Picture 4"/>
          <p:cNvPicPr>
            <a:picLocks noChangeAspect="1"/>
          </p:cNvPicPr>
          <p:nvPr/>
        </p:nvPicPr>
        <p:blipFill>
          <a:blip r:embed="rId4"/>
          <a:stretch>
            <a:fillRect/>
          </a:stretch>
        </p:blipFill>
        <p:spPr>
          <a:xfrm>
            <a:off x="7732839" y="2664194"/>
            <a:ext cx="4064000" cy="2374900"/>
          </a:xfrm>
          <a:prstGeom prst="rect">
            <a:avLst/>
          </a:prstGeom>
        </p:spPr>
      </p:pic>
      <p:pic>
        <p:nvPicPr>
          <p:cNvPr id="9" name="Picture 8"/>
          <p:cNvPicPr>
            <a:picLocks noChangeAspect="1"/>
          </p:cNvPicPr>
          <p:nvPr/>
        </p:nvPicPr>
        <p:blipFill>
          <a:blip r:embed="rId5"/>
          <a:stretch>
            <a:fillRect/>
          </a:stretch>
        </p:blipFill>
        <p:spPr>
          <a:xfrm>
            <a:off x="477608" y="1415829"/>
            <a:ext cx="3623265" cy="3623265"/>
          </a:xfrm>
          <a:prstGeom prst="rect">
            <a:avLst/>
          </a:prstGeom>
        </p:spPr>
      </p:pic>
    </p:spTree>
    <p:extLst>
      <p:ext uri="{BB962C8B-B14F-4D97-AF65-F5344CB8AC3E}">
        <p14:creationId xmlns:p14="http://schemas.microsoft.com/office/powerpoint/2010/main" val="10531959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Static Code Quality Analysis</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18</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pic>
        <p:nvPicPr>
          <p:cNvPr id="5" name="Content Placeholder 4"/>
          <p:cNvPicPr>
            <a:picLocks noGrp="1" noChangeAspect="1"/>
          </p:cNvPicPr>
          <p:nvPr>
            <p:ph sz="half" idx="1"/>
          </p:nvPr>
        </p:nvPicPr>
        <p:blipFill>
          <a:blip r:embed="rId3"/>
          <a:srcRect t="-24938" b="-24938"/>
          <a:stretch>
            <a:fillRect/>
          </a:stretch>
        </p:blipFill>
        <p:spPr>
          <a:xfrm>
            <a:off x="529585" y="799645"/>
            <a:ext cx="10841565" cy="5215716"/>
          </a:xfrm>
        </p:spPr>
      </p:pic>
    </p:spTree>
    <p:extLst>
      <p:ext uri="{BB962C8B-B14F-4D97-AF65-F5344CB8AC3E}">
        <p14:creationId xmlns:p14="http://schemas.microsoft.com/office/powerpoint/2010/main" val="8647995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Static Code Quality Analysis</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19</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pic>
        <p:nvPicPr>
          <p:cNvPr id="6" name="Content Placeholder 5"/>
          <p:cNvPicPr>
            <a:picLocks noGrp="1" noChangeAspect="1"/>
          </p:cNvPicPr>
          <p:nvPr>
            <p:ph sz="half" idx="1"/>
          </p:nvPr>
        </p:nvPicPr>
        <p:blipFill>
          <a:blip r:embed="rId3"/>
          <a:srcRect l="-35364" r="-35364"/>
          <a:stretch>
            <a:fillRect/>
          </a:stretch>
        </p:blipFill>
        <p:spPr>
          <a:xfrm>
            <a:off x="529585" y="1251593"/>
            <a:ext cx="11107738" cy="4554266"/>
          </a:xfrm>
        </p:spPr>
      </p:pic>
    </p:spTree>
    <p:extLst>
      <p:ext uri="{BB962C8B-B14F-4D97-AF65-F5344CB8AC3E}">
        <p14:creationId xmlns:p14="http://schemas.microsoft.com/office/powerpoint/2010/main" val="40992947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77600" y="264375"/>
            <a:ext cx="11578800"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2800"/>
              <a:t>The ultimate goal of CI is Faster Time to Market TTM</a:t>
            </a:r>
          </a:p>
        </p:txBody>
      </p:sp>
      <p:pic>
        <p:nvPicPr>
          <p:cNvPr id="503" name="Shape 503"/>
          <p:cNvPicPr preferRelativeResize="0"/>
          <p:nvPr/>
        </p:nvPicPr>
        <p:blipFill>
          <a:blip r:embed="rId3">
            <a:alphaModFix/>
          </a:blip>
          <a:stretch>
            <a:fillRect/>
          </a:stretch>
        </p:blipFill>
        <p:spPr>
          <a:xfrm>
            <a:off x="1902492" y="1559949"/>
            <a:ext cx="8729024" cy="4131400"/>
          </a:xfrm>
          <a:prstGeom prst="rect">
            <a:avLst/>
          </a:prstGeom>
          <a:noFill/>
          <a:ln>
            <a:noFill/>
          </a:ln>
        </p:spPr>
      </p:pic>
    </p:spTree>
    <p:extLst>
      <p:ext uri="{BB962C8B-B14F-4D97-AF65-F5344CB8AC3E}">
        <p14:creationId xmlns:p14="http://schemas.microsoft.com/office/powerpoint/2010/main" val="22513344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Static Code Quality Analysis</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20</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pic>
        <p:nvPicPr>
          <p:cNvPr id="11" name="Content Placeholder 10"/>
          <p:cNvPicPr>
            <a:picLocks noGrp="1" noChangeAspect="1"/>
          </p:cNvPicPr>
          <p:nvPr>
            <p:ph sz="half" idx="1"/>
          </p:nvPr>
        </p:nvPicPr>
        <p:blipFill>
          <a:blip r:embed="rId3"/>
          <a:srcRect l="-87864" r="-87864"/>
          <a:stretch>
            <a:fillRect/>
          </a:stretch>
        </p:blipFill>
        <p:spPr>
          <a:xfrm>
            <a:off x="529585" y="1268121"/>
            <a:ext cx="11175244" cy="4515671"/>
          </a:xfrm>
        </p:spPr>
      </p:pic>
    </p:spTree>
    <p:extLst>
      <p:ext uri="{BB962C8B-B14F-4D97-AF65-F5344CB8AC3E}">
        <p14:creationId xmlns:p14="http://schemas.microsoft.com/office/powerpoint/2010/main" val="7180783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erstock_129038348.jpg"/>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0" y="-1"/>
            <a:ext cx="12179300" cy="6858001"/>
          </a:xfrm>
          <a:prstGeom prst="rect">
            <a:avLst/>
          </a:prstGeom>
        </p:spPr>
      </p:pic>
      <p:sp>
        <p:nvSpPr>
          <p:cNvPr id="8" name="Rectangle 7"/>
          <p:cNvSpPr/>
          <p:nvPr/>
        </p:nvSpPr>
        <p:spPr>
          <a:xfrm>
            <a:off x="-20872" y="-39224"/>
            <a:ext cx="12200172" cy="6897224"/>
          </a:xfrm>
          <a:prstGeom prst="rect">
            <a:avLst/>
          </a:prstGeom>
          <a:gradFill flip="none" rotWithShape="1">
            <a:gsLst>
              <a:gs pos="36000">
                <a:srgbClr val="FD2A00">
                  <a:alpha val="79000"/>
                </a:srgbClr>
              </a:gs>
              <a:gs pos="100000">
                <a:srgbClr val="940000">
                  <a:alpha val="84000"/>
                </a:srgbClr>
              </a:gs>
            </a:gsLst>
            <a:path path="circle">
              <a:fillToRect t="100000" r="100000"/>
            </a:path>
            <a:tileRect l="-100000" b="-100000"/>
          </a:gradFill>
          <a:ln w="12700" cap="flat" cmpd="sng" algn="ctr">
            <a:noFill/>
            <a:prstDash val="solid"/>
          </a:ln>
          <a:effectLst/>
        </p:spPr>
        <p:txBody>
          <a:bodyPr lIns="45683" tIns="22842" rIns="45683" bIns="22842" rtlCol="0" anchor="ctr"/>
          <a:lstStyle/>
          <a:p>
            <a:pPr algn="ctr" defTabSz="456834"/>
            <a:endParaRPr lang="en-US" sz="700" kern="0">
              <a:solidFill>
                <a:srgbClr val="FFFFFF"/>
              </a:solidFill>
              <a:latin typeface="Helvetica Neue Thin"/>
            </a:endParaRPr>
          </a:p>
        </p:txBody>
      </p:sp>
      <p:sp>
        <p:nvSpPr>
          <p:cNvPr id="11" name="TextBox 10"/>
          <p:cNvSpPr txBox="1"/>
          <p:nvPr/>
        </p:nvSpPr>
        <p:spPr>
          <a:xfrm>
            <a:off x="4263045" y="3370652"/>
            <a:ext cx="3648484" cy="938626"/>
          </a:xfrm>
          <a:prstGeom prst="rect">
            <a:avLst/>
          </a:prstGeom>
        </p:spPr>
        <p:txBody>
          <a:bodyPr vert="horz" wrap="none" lIns="121828" tIns="60914" rIns="121828" bIns="60914" rtlCol="0">
            <a:spAutoFit/>
          </a:bodyPr>
          <a:lstStyle/>
          <a:p>
            <a:pPr algn="ctr">
              <a:buClr>
                <a:schemeClr val="accent2"/>
              </a:buClr>
              <a:buSzPct val="80000"/>
            </a:pPr>
            <a:r>
              <a:rPr lang="en-US" sz="5300" kern="0" spc="13" dirty="0" smtClean="0">
                <a:solidFill>
                  <a:schemeClr val="bg1"/>
                </a:solidFill>
                <a:latin typeface="Helvetica Neue Thin"/>
                <a:cs typeface="Helvetica Neue Thin"/>
              </a:rPr>
              <a:t>Deployment</a:t>
            </a:r>
            <a:endParaRPr lang="en-US" sz="5300" kern="0" spc="13" dirty="0">
              <a:solidFill>
                <a:schemeClr val="bg1"/>
              </a:solidFill>
              <a:latin typeface="Helvetica Neue Thin"/>
              <a:cs typeface="Helvetica Neue Thin"/>
            </a:endParaRPr>
          </a:p>
        </p:txBody>
      </p:sp>
      <p:sp>
        <p:nvSpPr>
          <p:cNvPr id="7" name="Freeform 1"/>
          <p:cNvSpPr>
            <a:spLocks noChangeArrowheads="1"/>
          </p:cNvSpPr>
          <p:nvPr/>
        </p:nvSpPr>
        <p:spPr bwMode="auto">
          <a:xfrm>
            <a:off x="5277907" y="935453"/>
            <a:ext cx="1504564" cy="1429283"/>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1"/>
          </a:solidFill>
          <a:ln>
            <a:noFill/>
          </a:ln>
          <a:effectLst/>
        </p:spPr>
        <p:txBody>
          <a:bodyPr wrap="none" lIns="45683" tIns="22842" rIns="45683" bIns="22842" anchor="ctr"/>
          <a:lstStyle/>
          <a:p>
            <a:endParaRPr lang="en-US"/>
          </a:p>
        </p:txBody>
      </p:sp>
      <p:sp>
        <p:nvSpPr>
          <p:cNvPr id="2" name="Slide Number Placeholder 1"/>
          <p:cNvSpPr>
            <a:spLocks noGrp="1"/>
          </p:cNvSpPr>
          <p:nvPr>
            <p:ph type="sldNum" sz="quarter" idx="4"/>
          </p:nvPr>
        </p:nvSpPr>
        <p:spPr/>
        <p:txBody>
          <a:body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21</a:t>
            </a:fld>
            <a:endParaRPr lang="en-US" kern="1200" dirty="0">
              <a:solidFill>
                <a:srgbClr val="5A5A5A">
                  <a:lumMod val="40000"/>
                  <a:lumOff val="60000"/>
                </a:srgbClr>
              </a:solidFill>
              <a:ea typeface="+mn-ea"/>
            </a:endParaRPr>
          </a:p>
        </p:txBody>
      </p:sp>
    </p:spTree>
    <p:extLst>
      <p:ext uri="{BB962C8B-B14F-4D97-AF65-F5344CB8AC3E}">
        <p14:creationId xmlns:p14="http://schemas.microsoft.com/office/powerpoint/2010/main" val="20422105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a:spLocks noGrp="1"/>
          </p:cNvSpPr>
          <p:nvPr>
            <p:ph type="title"/>
          </p:nvPr>
        </p:nvSpPr>
        <p:spPr>
          <a:xfrm>
            <a:off x="477600" y="264375"/>
            <a:ext cx="115664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Management API is part the secret sauce</a:t>
            </a:r>
          </a:p>
        </p:txBody>
      </p:sp>
      <p:sp>
        <p:nvSpPr>
          <p:cNvPr id="587" name="Shape 587"/>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22</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88" name="Shape 588"/>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589" name="Shape 589"/>
          <p:cNvSpPr txBox="1"/>
          <p:nvPr/>
        </p:nvSpPr>
        <p:spPr>
          <a:xfrm>
            <a:off x="778950" y="993650"/>
            <a:ext cx="10963799" cy="952200"/>
          </a:xfrm>
          <a:prstGeom prst="rect">
            <a:avLst/>
          </a:prstGeom>
          <a:noFill/>
          <a:ln>
            <a:noFill/>
          </a:ln>
        </p:spPr>
        <p:txBody>
          <a:bodyPr lIns="91425" tIns="91425" rIns="91425" bIns="91425" anchor="t" anchorCtr="0">
            <a:noAutofit/>
          </a:bodyPr>
          <a:lstStyle/>
          <a:p>
            <a:pPr lvl="0" algn="ctr" rtl="0">
              <a:spcBef>
                <a:spcPts val="0"/>
              </a:spcBef>
              <a:buNone/>
            </a:pPr>
            <a:r>
              <a:rPr lang="en-US" sz="2400" b="1"/>
              <a:t>All tools leverage, </a:t>
            </a:r>
            <a:r>
              <a:rPr lang="en-US" sz="2400" b="1">
                <a:solidFill>
                  <a:srgbClr val="FF0000"/>
                </a:solidFill>
              </a:rPr>
              <a:t>Apigee Management API</a:t>
            </a:r>
          </a:p>
        </p:txBody>
      </p:sp>
      <p:pic>
        <p:nvPicPr>
          <p:cNvPr id="590" name="Shape 590"/>
          <p:cNvPicPr preferRelativeResize="0"/>
          <p:nvPr/>
        </p:nvPicPr>
        <p:blipFill>
          <a:blip r:embed="rId3">
            <a:alphaModFix/>
          </a:blip>
          <a:stretch>
            <a:fillRect/>
          </a:stretch>
        </p:blipFill>
        <p:spPr>
          <a:xfrm>
            <a:off x="6818600" y="2340743"/>
            <a:ext cx="4328450" cy="1905524"/>
          </a:xfrm>
          <a:prstGeom prst="rect">
            <a:avLst/>
          </a:prstGeom>
          <a:noFill/>
          <a:ln>
            <a:noFill/>
          </a:ln>
        </p:spPr>
      </p:pic>
      <p:sp>
        <p:nvSpPr>
          <p:cNvPr id="591" name="Shape 591"/>
          <p:cNvSpPr txBox="1"/>
          <p:nvPr/>
        </p:nvSpPr>
        <p:spPr>
          <a:xfrm>
            <a:off x="6054525" y="1688650"/>
            <a:ext cx="5856600" cy="679800"/>
          </a:xfrm>
          <a:prstGeom prst="rect">
            <a:avLst/>
          </a:prstGeom>
          <a:noFill/>
          <a:ln>
            <a:noFill/>
          </a:ln>
        </p:spPr>
        <p:txBody>
          <a:bodyPr lIns="91425" tIns="91425" rIns="91425" bIns="91425" anchor="t" anchorCtr="0">
            <a:noAutofit/>
          </a:bodyPr>
          <a:lstStyle/>
          <a:p>
            <a:pPr lvl="0" algn="ctr" rtl="0">
              <a:spcBef>
                <a:spcPts val="0"/>
              </a:spcBef>
              <a:buNone/>
            </a:pPr>
            <a:r>
              <a:rPr lang="en-US" dirty="0">
                <a:solidFill>
                  <a:srgbClr val="5A5A5A"/>
                </a:solidFill>
              </a:rPr>
              <a:t>Get it here: </a:t>
            </a:r>
          </a:p>
          <a:p>
            <a:pPr lvl="0" algn="ctr" rtl="0">
              <a:spcBef>
                <a:spcPts val="0"/>
              </a:spcBef>
              <a:buNone/>
            </a:pPr>
            <a:r>
              <a:rPr lang="en-US" u="sng" dirty="0">
                <a:solidFill>
                  <a:schemeClr val="hlink"/>
                </a:solidFill>
                <a:hlinkClick r:id="rId4"/>
              </a:rPr>
              <a:t>https://github.com/apigee/apigee-management-api-postman</a:t>
            </a:r>
          </a:p>
        </p:txBody>
      </p:sp>
      <p:pic>
        <p:nvPicPr>
          <p:cNvPr id="592" name="Shape 592"/>
          <p:cNvPicPr preferRelativeResize="0"/>
          <p:nvPr/>
        </p:nvPicPr>
        <p:blipFill>
          <a:blip r:embed="rId5">
            <a:alphaModFix/>
          </a:blip>
          <a:stretch>
            <a:fillRect/>
          </a:stretch>
        </p:blipFill>
        <p:spPr>
          <a:xfrm>
            <a:off x="10347700" y="2340750"/>
            <a:ext cx="799349" cy="266449"/>
          </a:xfrm>
          <a:prstGeom prst="rect">
            <a:avLst/>
          </a:prstGeom>
          <a:noFill/>
          <a:ln>
            <a:noFill/>
          </a:ln>
        </p:spPr>
      </p:pic>
      <p:pic>
        <p:nvPicPr>
          <p:cNvPr id="593" name="Shape 593"/>
          <p:cNvPicPr preferRelativeResize="0"/>
          <p:nvPr/>
        </p:nvPicPr>
        <p:blipFill>
          <a:blip r:embed="rId6">
            <a:alphaModFix/>
          </a:blip>
          <a:stretch>
            <a:fillRect/>
          </a:stretch>
        </p:blipFill>
        <p:spPr>
          <a:xfrm>
            <a:off x="778949" y="2340748"/>
            <a:ext cx="5016975" cy="3430499"/>
          </a:xfrm>
          <a:prstGeom prst="rect">
            <a:avLst/>
          </a:prstGeom>
          <a:noFill/>
          <a:ln>
            <a:noFill/>
          </a:ln>
        </p:spPr>
      </p:pic>
      <p:sp>
        <p:nvSpPr>
          <p:cNvPr id="594" name="Shape 594"/>
          <p:cNvSpPr txBox="1"/>
          <p:nvPr/>
        </p:nvSpPr>
        <p:spPr>
          <a:xfrm>
            <a:off x="552625" y="1688650"/>
            <a:ext cx="5856600" cy="679800"/>
          </a:xfrm>
          <a:prstGeom prst="rect">
            <a:avLst/>
          </a:prstGeom>
          <a:noFill/>
          <a:ln>
            <a:noFill/>
          </a:ln>
        </p:spPr>
        <p:txBody>
          <a:bodyPr lIns="91425" tIns="91425" rIns="91425" bIns="91425" anchor="t" anchorCtr="0">
            <a:noAutofit/>
          </a:bodyPr>
          <a:lstStyle/>
          <a:p>
            <a:pPr lvl="0" algn="ctr" rtl="0">
              <a:spcBef>
                <a:spcPts val="0"/>
              </a:spcBef>
              <a:buNone/>
            </a:pPr>
            <a:r>
              <a:rPr lang="en-US" dirty="0">
                <a:solidFill>
                  <a:srgbClr val="5A5A5A"/>
                </a:solidFill>
              </a:rPr>
              <a:t>Get it here: </a:t>
            </a:r>
          </a:p>
          <a:p>
            <a:pPr lvl="0" algn="ctr" rtl="0">
              <a:spcBef>
                <a:spcPts val="0"/>
              </a:spcBef>
              <a:buNone/>
            </a:pPr>
            <a:r>
              <a:rPr lang="en-US" u="sng" dirty="0">
                <a:solidFill>
                  <a:schemeClr val="hlink"/>
                </a:solidFill>
                <a:hlinkClick r:id="rId7"/>
              </a:rPr>
              <a:t>http://apigee.com/docs/management/apis</a:t>
            </a:r>
            <a:r>
              <a:rPr lang="en-US" dirty="0"/>
              <a:t> </a:t>
            </a:r>
          </a:p>
        </p:txBody>
      </p:sp>
    </p:spTree>
    <p:extLst>
      <p:ext uri="{BB962C8B-B14F-4D97-AF65-F5344CB8AC3E}">
        <p14:creationId xmlns:p14="http://schemas.microsoft.com/office/powerpoint/2010/main" val="26483125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title"/>
          </p:nvPr>
        </p:nvSpPr>
        <p:spPr>
          <a:xfrm>
            <a:off x="477600" y="264375"/>
            <a:ext cx="115664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Deployment through build tools</a:t>
            </a:r>
          </a:p>
        </p:txBody>
      </p:sp>
      <p:sp>
        <p:nvSpPr>
          <p:cNvPr id="614" name="Shape 614"/>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23</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15" name="Shape 615"/>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616" name="Shape 616"/>
          <p:cNvPicPr preferRelativeResize="0"/>
          <p:nvPr/>
        </p:nvPicPr>
        <p:blipFill>
          <a:blip r:embed="rId3">
            <a:alphaModFix/>
          </a:blip>
          <a:stretch>
            <a:fillRect/>
          </a:stretch>
        </p:blipFill>
        <p:spPr>
          <a:xfrm>
            <a:off x="4334102" y="2393425"/>
            <a:ext cx="2545950" cy="2545950"/>
          </a:xfrm>
          <a:prstGeom prst="rect">
            <a:avLst/>
          </a:prstGeom>
          <a:noFill/>
          <a:ln>
            <a:noFill/>
          </a:ln>
        </p:spPr>
      </p:pic>
      <p:pic>
        <p:nvPicPr>
          <p:cNvPr id="617" name="Shape 617"/>
          <p:cNvPicPr preferRelativeResize="0"/>
          <p:nvPr/>
        </p:nvPicPr>
        <p:blipFill>
          <a:blip r:embed="rId4">
            <a:alphaModFix/>
          </a:blip>
          <a:stretch>
            <a:fillRect/>
          </a:stretch>
        </p:blipFill>
        <p:spPr>
          <a:xfrm>
            <a:off x="7033427" y="1761675"/>
            <a:ext cx="5426873" cy="1242224"/>
          </a:xfrm>
          <a:prstGeom prst="rect">
            <a:avLst/>
          </a:prstGeom>
          <a:noFill/>
          <a:ln>
            <a:noFill/>
          </a:ln>
        </p:spPr>
      </p:pic>
      <p:pic>
        <p:nvPicPr>
          <p:cNvPr id="618" name="Shape 618"/>
          <p:cNvPicPr preferRelativeResize="0"/>
          <p:nvPr/>
        </p:nvPicPr>
        <p:blipFill>
          <a:blip r:embed="rId5">
            <a:alphaModFix/>
          </a:blip>
          <a:stretch>
            <a:fillRect/>
          </a:stretch>
        </p:blipFill>
        <p:spPr>
          <a:xfrm>
            <a:off x="1026052" y="1248876"/>
            <a:ext cx="1386874" cy="3102199"/>
          </a:xfrm>
          <a:prstGeom prst="rect">
            <a:avLst/>
          </a:prstGeom>
          <a:noFill/>
          <a:ln>
            <a:noFill/>
          </a:ln>
        </p:spPr>
      </p:pic>
      <p:sp>
        <p:nvSpPr>
          <p:cNvPr id="620" name="Shape 620"/>
          <p:cNvSpPr txBox="1"/>
          <p:nvPr/>
        </p:nvSpPr>
        <p:spPr>
          <a:xfrm>
            <a:off x="7751877" y="3602000"/>
            <a:ext cx="3990000" cy="952200"/>
          </a:xfrm>
          <a:prstGeom prst="rect">
            <a:avLst/>
          </a:prstGeom>
          <a:noFill/>
          <a:ln>
            <a:noFill/>
          </a:ln>
        </p:spPr>
        <p:txBody>
          <a:bodyPr lIns="91425" tIns="91425" rIns="91425" bIns="91425" anchor="t" anchorCtr="0">
            <a:noAutofit/>
          </a:bodyPr>
          <a:lstStyle/>
          <a:p>
            <a:pPr lvl="0" rtl="0">
              <a:spcBef>
                <a:spcPts val="0"/>
              </a:spcBef>
              <a:buNone/>
            </a:pPr>
            <a:r>
              <a:rPr lang="en-US" sz="4800">
                <a:solidFill>
                  <a:srgbClr val="FA2706"/>
                </a:solidFill>
                <a:latin typeface="Audiowide"/>
                <a:ea typeface="Audiowide"/>
                <a:cs typeface="Audiowide"/>
                <a:sym typeface="Audiowide"/>
              </a:rPr>
              <a:t>Apigeetool</a:t>
            </a:r>
          </a:p>
        </p:txBody>
      </p:sp>
      <p:sp>
        <p:nvSpPr>
          <p:cNvPr id="621" name="Shape 621"/>
          <p:cNvSpPr txBox="1"/>
          <p:nvPr/>
        </p:nvSpPr>
        <p:spPr>
          <a:xfrm>
            <a:off x="4410227" y="4830375"/>
            <a:ext cx="2393700" cy="750600"/>
          </a:xfrm>
          <a:prstGeom prst="rect">
            <a:avLst/>
          </a:prstGeom>
          <a:noFill/>
          <a:ln>
            <a:noFill/>
          </a:ln>
        </p:spPr>
        <p:txBody>
          <a:bodyPr lIns="91425" tIns="91425" rIns="91425" bIns="91425" anchor="t" anchorCtr="0">
            <a:noAutofit/>
          </a:bodyPr>
          <a:lstStyle/>
          <a:p>
            <a:pPr lvl="0" algn="ctr" rtl="0">
              <a:spcBef>
                <a:spcPts val="0"/>
              </a:spcBef>
              <a:buNone/>
            </a:pPr>
            <a:r>
              <a:rPr lang="en-US" sz="1800" b="1"/>
              <a:t>Apigee Grunt Generator/Plugin</a:t>
            </a:r>
          </a:p>
        </p:txBody>
      </p:sp>
      <p:sp>
        <p:nvSpPr>
          <p:cNvPr id="622" name="Shape 622"/>
          <p:cNvSpPr txBox="1"/>
          <p:nvPr/>
        </p:nvSpPr>
        <p:spPr>
          <a:xfrm>
            <a:off x="344889" y="4439275"/>
            <a:ext cx="2749200" cy="500100"/>
          </a:xfrm>
          <a:prstGeom prst="rect">
            <a:avLst/>
          </a:prstGeom>
          <a:noFill/>
          <a:ln>
            <a:noFill/>
          </a:ln>
        </p:spPr>
        <p:txBody>
          <a:bodyPr lIns="91425" tIns="91425" rIns="91425" bIns="91425" anchor="t" anchorCtr="0">
            <a:noAutofit/>
          </a:bodyPr>
          <a:lstStyle/>
          <a:p>
            <a:pPr lvl="0" algn="ctr" rtl="0">
              <a:spcBef>
                <a:spcPts val="0"/>
              </a:spcBef>
              <a:buNone/>
            </a:pPr>
            <a:r>
              <a:rPr lang="en-US" sz="1800" b="1"/>
              <a:t>Coming soon </a:t>
            </a:r>
          </a:p>
        </p:txBody>
      </p:sp>
      <p:sp>
        <p:nvSpPr>
          <p:cNvPr id="623" name="Shape 623"/>
          <p:cNvSpPr txBox="1"/>
          <p:nvPr/>
        </p:nvSpPr>
        <p:spPr>
          <a:xfrm>
            <a:off x="8372264" y="2753500"/>
            <a:ext cx="2749200" cy="500100"/>
          </a:xfrm>
          <a:prstGeom prst="rect">
            <a:avLst/>
          </a:prstGeom>
          <a:noFill/>
          <a:ln>
            <a:noFill/>
          </a:ln>
        </p:spPr>
        <p:txBody>
          <a:bodyPr lIns="91425" tIns="91425" rIns="91425" bIns="91425" anchor="t" anchorCtr="0">
            <a:noAutofit/>
          </a:bodyPr>
          <a:lstStyle/>
          <a:p>
            <a:pPr lvl="0" rtl="0">
              <a:spcBef>
                <a:spcPts val="0"/>
              </a:spcBef>
              <a:buNone/>
            </a:pPr>
            <a:r>
              <a:rPr lang="en-US" sz="1800" b="1"/>
              <a:t>Apigee Maven Plugin</a:t>
            </a:r>
          </a:p>
        </p:txBody>
      </p:sp>
      <p:pic>
        <p:nvPicPr>
          <p:cNvPr id="624" name="Shape 624"/>
          <p:cNvPicPr preferRelativeResize="0"/>
          <p:nvPr/>
        </p:nvPicPr>
        <p:blipFill>
          <a:blip r:embed="rId6">
            <a:alphaModFix/>
          </a:blip>
          <a:stretch>
            <a:fillRect/>
          </a:stretch>
        </p:blipFill>
        <p:spPr>
          <a:xfrm>
            <a:off x="4971014" y="1453078"/>
            <a:ext cx="1272124" cy="1102047"/>
          </a:xfrm>
          <a:prstGeom prst="rect">
            <a:avLst/>
          </a:prstGeom>
          <a:noFill/>
          <a:ln>
            <a:noFill/>
          </a:ln>
        </p:spPr>
      </p:pic>
    </p:spTree>
    <p:extLst>
      <p:ext uri="{BB962C8B-B14F-4D97-AF65-F5344CB8AC3E}">
        <p14:creationId xmlns:p14="http://schemas.microsoft.com/office/powerpoint/2010/main" val="3679512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txBox="1">
            <a:spLocks noGrp="1"/>
          </p:cNvSpPr>
          <p:nvPr>
            <p:ph type="title"/>
          </p:nvPr>
        </p:nvSpPr>
        <p:spPr>
          <a:xfrm>
            <a:off x="477600" y="264375"/>
            <a:ext cx="115664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Deployment through build tools</a:t>
            </a:r>
          </a:p>
        </p:txBody>
      </p:sp>
      <p:sp>
        <p:nvSpPr>
          <p:cNvPr id="630" name="Shape 630"/>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24</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31" name="Shape 631"/>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632" name="Shape 632"/>
          <p:cNvPicPr preferRelativeResize="0"/>
          <p:nvPr/>
        </p:nvPicPr>
        <p:blipFill>
          <a:blip r:embed="rId3">
            <a:alphaModFix/>
          </a:blip>
          <a:stretch>
            <a:fillRect/>
          </a:stretch>
        </p:blipFill>
        <p:spPr>
          <a:xfrm>
            <a:off x="10579350" y="264375"/>
            <a:ext cx="992200" cy="992200"/>
          </a:xfrm>
          <a:prstGeom prst="rect">
            <a:avLst/>
          </a:prstGeom>
          <a:noFill/>
          <a:ln>
            <a:noFill/>
          </a:ln>
        </p:spPr>
      </p:pic>
      <p:pic>
        <p:nvPicPr>
          <p:cNvPr id="633" name="Shape 633"/>
          <p:cNvPicPr preferRelativeResize="0"/>
          <p:nvPr/>
        </p:nvPicPr>
        <p:blipFill>
          <a:blip r:embed="rId4">
            <a:alphaModFix/>
          </a:blip>
          <a:stretch>
            <a:fillRect/>
          </a:stretch>
        </p:blipFill>
        <p:spPr>
          <a:xfrm>
            <a:off x="11453255" y="53601"/>
            <a:ext cx="726049" cy="628999"/>
          </a:xfrm>
          <a:prstGeom prst="rect">
            <a:avLst/>
          </a:prstGeom>
          <a:noFill/>
          <a:ln>
            <a:noFill/>
          </a:ln>
        </p:spPr>
      </p:pic>
      <p:sp>
        <p:nvSpPr>
          <p:cNvPr id="634" name="Shape 634"/>
          <p:cNvSpPr txBox="1">
            <a:spLocks noGrp="1"/>
          </p:cNvSpPr>
          <p:nvPr>
            <p:ph type="body" idx="4294967295"/>
          </p:nvPr>
        </p:nvSpPr>
        <p:spPr>
          <a:xfrm>
            <a:off x="533050" y="1101100"/>
            <a:ext cx="11113200" cy="750600"/>
          </a:xfrm>
          <a:prstGeom prst="rect">
            <a:avLst/>
          </a:prstGeom>
          <a:noFill/>
          <a:ln>
            <a:noFill/>
          </a:ln>
        </p:spPr>
        <p:txBody>
          <a:bodyPr lIns="91375" tIns="45675" rIns="91375" bIns="45675" anchor="t" anchorCtr="0">
            <a:noAutofit/>
          </a:bodyPr>
          <a:lstStyle/>
          <a:p>
            <a:pPr marL="514350" marR="0" lvl="0" indent="-285750" algn="l" rtl="0">
              <a:spcBef>
                <a:spcPts val="0"/>
              </a:spcBef>
              <a:buFont typeface="Arial"/>
              <a:buChar char="•"/>
            </a:pPr>
            <a:r>
              <a:rPr lang="en-US" sz="1800" dirty="0">
                <a:solidFill>
                  <a:srgbClr val="5A5A5A"/>
                </a:solidFill>
              </a:rPr>
              <a:t>Get Apigee Grunt plugin now! </a:t>
            </a:r>
            <a:r>
              <a:rPr lang="en-US" sz="1800" u="sng" dirty="0">
                <a:solidFill>
                  <a:srgbClr val="5A5A5A"/>
                </a:solidFill>
                <a:hlinkClick r:id="rId5"/>
              </a:rPr>
              <a:t>https://github.com/apigeecs/apigee-deploy-grunt-plugin</a:t>
            </a:r>
            <a:r>
              <a:rPr lang="en-US" sz="1800" dirty="0">
                <a:solidFill>
                  <a:srgbClr val="5A5A5A"/>
                </a:solidFill>
              </a:rPr>
              <a:t> </a:t>
            </a:r>
          </a:p>
          <a:p>
            <a:pPr marL="514350" marR="0" lvl="0" indent="-285750" algn="l" rtl="0">
              <a:spcBef>
                <a:spcPts val="0"/>
              </a:spcBef>
              <a:buFont typeface="Arial"/>
              <a:buChar char="•"/>
            </a:pPr>
            <a:r>
              <a:rPr lang="en-US" sz="1800" dirty="0">
                <a:solidFill>
                  <a:srgbClr val="5A5A5A"/>
                </a:solidFill>
              </a:rPr>
              <a:t>Yeoman as proxy generator. Fork it and customize it to your needs!</a:t>
            </a:r>
          </a:p>
        </p:txBody>
      </p:sp>
      <p:pic>
        <p:nvPicPr>
          <p:cNvPr id="635" name="Shape 635"/>
          <p:cNvPicPr preferRelativeResize="0"/>
          <p:nvPr/>
        </p:nvPicPr>
        <p:blipFill>
          <a:blip r:embed="rId6">
            <a:alphaModFix/>
          </a:blip>
          <a:stretch>
            <a:fillRect/>
          </a:stretch>
        </p:blipFill>
        <p:spPr>
          <a:xfrm>
            <a:off x="1536723" y="2029213"/>
            <a:ext cx="9042627" cy="3980733"/>
          </a:xfrm>
          <a:prstGeom prst="rect">
            <a:avLst/>
          </a:prstGeom>
          <a:noFill/>
          <a:ln>
            <a:noFill/>
          </a:ln>
        </p:spPr>
      </p:pic>
    </p:spTree>
    <p:extLst>
      <p:ext uri="{BB962C8B-B14F-4D97-AF65-F5344CB8AC3E}">
        <p14:creationId xmlns:p14="http://schemas.microsoft.com/office/powerpoint/2010/main" val="29133607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Shape 640"/>
          <p:cNvSpPr txBox="1">
            <a:spLocks noGrp="1"/>
          </p:cNvSpPr>
          <p:nvPr>
            <p:ph type="title"/>
          </p:nvPr>
        </p:nvSpPr>
        <p:spPr>
          <a:xfrm>
            <a:off x="477600" y="264375"/>
            <a:ext cx="115664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Deployment through build tools - Apigee Grunt</a:t>
            </a:r>
          </a:p>
        </p:txBody>
      </p:sp>
      <p:sp>
        <p:nvSpPr>
          <p:cNvPr id="641" name="Shape 641"/>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25</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42" name="Shape 642"/>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643" name="Shape 643"/>
          <p:cNvPicPr preferRelativeResize="0"/>
          <p:nvPr/>
        </p:nvPicPr>
        <p:blipFill>
          <a:blip r:embed="rId3">
            <a:alphaModFix/>
          </a:blip>
          <a:stretch>
            <a:fillRect/>
          </a:stretch>
        </p:blipFill>
        <p:spPr>
          <a:xfrm>
            <a:off x="10496750" y="105625"/>
            <a:ext cx="992200" cy="992200"/>
          </a:xfrm>
          <a:prstGeom prst="rect">
            <a:avLst/>
          </a:prstGeom>
          <a:noFill/>
          <a:ln>
            <a:noFill/>
          </a:ln>
        </p:spPr>
      </p:pic>
      <p:pic>
        <p:nvPicPr>
          <p:cNvPr id="644" name="Shape 644"/>
          <p:cNvPicPr preferRelativeResize="0"/>
          <p:nvPr/>
        </p:nvPicPr>
        <p:blipFill>
          <a:blip r:embed="rId4">
            <a:alphaModFix/>
          </a:blip>
          <a:stretch>
            <a:fillRect/>
          </a:stretch>
        </p:blipFill>
        <p:spPr>
          <a:xfrm>
            <a:off x="11453255" y="53601"/>
            <a:ext cx="726049" cy="628999"/>
          </a:xfrm>
          <a:prstGeom prst="rect">
            <a:avLst/>
          </a:prstGeom>
          <a:noFill/>
          <a:ln>
            <a:noFill/>
          </a:ln>
        </p:spPr>
      </p:pic>
      <p:sp>
        <p:nvSpPr>
          <p:cNvPr id="645" name="Shape 645"/>
          <p:cNvSpPr txBox="1">
            <a:spLocks noGrp="1"/>
          </p:cNvSpPr>
          <p:nvPr>
            <p:ph type="body" idx="4294967295"/>
          </p:nvPr>
        </p:nvSpPr>
        <p:spPr>
          <a:xfrm>
            <a:off x="533050" y="1054674"/>
            <a:ext cx="11113200" cy="5401500"/>
          </a:xfrm>
          <a:prstGeom prst="rect">
            <a:avLst/>
          </a:prstGeom>
          <a:solidFill>
            <a:srgbClr val="000000"/>
          </a:solidFill>
          <a:ln>
            <a:noFill/>
          </a:ln>
        </p:spPr>
        <p:txBody>
          <a:bodyPr lIns="91375" tIns="45675" rIns="91375" bIns="45675" anchor="t" anchorCtr="0">
            <a:noAutofit/>
          </a:bodyPr>
          <a:lstStyle/>
          <a:p>
            <a:pPr marL="0" indent="0" rtl="0">
              <a:lnSpc>
                <a:spcPct val="100000"/>
              </a:lnSpc>
              <a:spcBef>
                <a:spcPts val="0"/>
              </a:spcBef>
              <a:buNone/>
            </a:pPr>
            <a:r>
              <a:rPr lang="en-US" sz="1050" dirty="0" err="1">
                <a:solidFill>
                  <a:srgbClr val="F8F8F8"/>
                </a:solidFill>
                <a:highlight>
                  <a:srgbClr val="000000"/>
                </a:highlight>
                <a:latin typeface="Consolas"/>
                <a:ea typeface="Consolas"/>
                <a:cs typeface="Consolas"/>
                <a:sym typeface="Consolas"/>
              </a:rPr>
              <a:t>grunt.registerTask</a:t>
            </a:r>
            <a:r>
              <a:rPr lang="en-US" sz="1050" dirty="0">
                <a:solidFill>
                  <a:srgbClr val="F8F8F8"/>
                </a:solidFill>
                <a:highlight>
                  <a:srgbClr val="000000"/>
                </a:highlight>
                <a:latin typeface="Consolas"/>
                <a:ea typeface="Consolas"/>
                <a:cs typeface="Consolas"/>
                <a:sym typeface="Consolas"/>
              </a:rPr>
              <a:t>(</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buildApiBundle</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'Build zip without importing to Edge'</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apigeeGruntPluginBanner</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'prompt'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'clean'</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saveGitRevision</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shell:apigee_npm_node_modules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mkdir</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'copy'</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xmlpoke</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'string-replace'</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jshint</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eslint</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'complexity'</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compressAlias</a:t>
            </a:r>
            <a:r>
              <a:rPr lang="en-US" sz="1050" dirty="0">
                <a:solidFill>
                  <a:srgbClr val="65B042"/>
                </a:solidFill>
                <a:highlight>
                  <a:srgbClr val="000000"/>
                </a:highlight>
                <a:latin typeface="Consolas"/>
                <a:ea typeface="Consolas"/>
                <a:cs typeface="Consolas"/>
                <a:sym typeface="Consolas"/>
              </a:rPr>
              <a:t>',</a:t>
            </a:r>
          </a:p>
          <a:p>
            <a:pPr marL="0" indent="0" rtl="0">
              <a:lnSpc>
                <a:spcPct val="100000"/>
              </a:lnSpc>
              <a:spcBef>
                <a:spcPts val="0"/>
              </a:spcBef>
              <a:buNone/>
            </a:pP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istambul_coverage</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r>
            <a:br>
              <a:rPr lang="en-US" sz="1050" dirty="0">
                <a:solidFill>
                  <a:srgbClr val="F8F8F8"/>
                </a:solidFill>
                <a:highlight>
                  <a:srgbClr val="000000"/>
                </a:highlight>
                <a:latin typeface="Consolas"/>
                <a:ea typeface="Consolas"/>
                <a:cs typeface="Consolas"/>
                <a:sym typeface="Consolas"/>
              </a:rPr>
            </a:br>
            <a:r>
              <a:rPr lang="en-US" sz="1050" i="1" dirty="0">
                <a:solidFill>
                  <a:srgbClr val="AEAEAE"/>
                </a:solidFill>
                <a:highlight>
                  <a:srgbClr val="000000"/>
                </a:highlight>
                <a:latin typeface="Consolas"/>
                <a:ea typeface="Consolas"/>
                <a:cs typeface="Consolas"/>
                <a:sym typeface="Consolas"/>
              </a:rPr>
              <a:t>//3. import revision and run seamless deployment</a:t>
            </a:r>
            <a:r>
              <a:rPr lang="en-US" sz="1050" dirty="0">
                <a:solidFill>
                  <a:srgbClr val="F8F8F8"/>
                </a:solidFill>
                <a:highlight>
                  <a:srgbClr val="000000"/>
                </a:highlight>
                <a:latin typeface="Consolas"/>
                <a:ea typeface="Consolas"/>
                <a:cs typeface="Consolas"/>
                <a:sym typeface="Consolas"/>
              </a:rPr>
              <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err="1">
                <a:solidFill>
                  <a:srgbClr val="F8F8F8"/>
                </a:solidFill>
                <a:highlight>
                  <a:srgbClr val="000000"/>
                </a:highlight>
                <a:latin typeface="Consolas"/>
                <a:ea typeface="Consolas"/>
                <a:cs typeface="Consolas"/>
                <a:sym typeface="Consolas"/>
              </a:rPr>
              <a:t>grunt.registerTask</a:t>
            </a:r>
            <a:r>
              <a:rPr lang="en-US" sz="1050" dirty="0">
                <a:solidFill>
                  <a:srgbClr val="F8F8F8"/>
                </a:solidFill>
                <a:highlight>
                  <a:srgbClr val="000000"/>
                </a:highlight>
                <a:latin typeface="Consolas"/>
                <a:ea typeface="Consolas"/>
                <a:cs typeface="Consolas"/>
                <a:sym typeface="Consolas"/>
              </a:rPr>
              <a:t>(</a:t>
            </a:r>
            <a:r>
              <a:rPr lang="en-US" sz="1050" dirty="0">
                <a:solidFill>
                  <a:srgbClr val="65B042"/>
                </a:solidFill>
                <a:highlight>
                  <a:srgbClr val="000000"/>
                </a:highlight>
                <a:latin typeface="Consolas"/>
                <a:ea typeface="Consolas"/>
                <a:cs typeface="Consolas"/>
                <a:sym typeface="Consolas"/>
              </a:rPr>
              <a:t>'DEPLOY_IMPORT_BUMP_SEAMLESS_REVISION'</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buildApiBundle</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getDeployedApiRevisions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apigee_import_api_bundle</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installNpmRevisionAlias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deployApiRevisionAlias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executeTests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 </a:t>
            </a:r>
          </a:p>
          <a:p>
            <a:pPr marL="1828800" indent="0" rtl="0">
              <a:lnSpc>
                <a:spcPct val="100000"/>
              </a:lnSpc>
              <a:spcBef>
                <a:spcPts val="0"/>
              </a:spcBef>
              <a:buNone/>
            </a:pPr>
            <a:r>
              <a:rPr lang="en-US" sz="1050" dirty="0">
                <a:solidFill>
                  <a:srgbClr val="65B042"/>
                </a:solidFill>
                <a:highlight>
                  <a:srgbClr val="000000"/>
                </a:highlight>
                <a:latin typeface="Consolas"/>
                <a:ea typeface="Consolas"/>
                <a:cs typeface="Consolas"/>
                <a:sym typeface="Consolas"/>
              </a:rPr>
              <a:t>     '</a:t>
            </a:r>
            <a:r>
              <a:rPr lang="en-US" sz="1050" dirty="0" err="1">
                <a:solidFill>
                  <a:srgbClr val="65B042"/>
                </a:solidFill>
                <a:highlight>
                  <a:srgbClr val="000000"/>
                </a:highlight>
                <a:latin typeface="Consolas"/>
                <a:ea typeface="Consolas"/>
                <a:cs typeface="Consolas"/>
                <a:sym typeface="Consolas"/>
              </a:rPr>
              <a:t>shell:run_mocha_tests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p>
          <a:p>
            <a:pPr marL="1828800" indent="0" rtl="0">
              <a:lnSpc>
                <a:spcPct val="100000"/>
              </a:lnSpc>
              <a:spcBef>
                <a:spcPts val="0"/>
              </a:spcBef>
              <a:buNone/>
            </a:pPr>
            <a:r>
              <a:rPr lang="en-US" sz="1050" dirty="0">
                <a:solidFill>
                  <a:srgbClr val="65B042"/>
                </a:solidFill>
                <a:highlight>
                  <a:srgbClr val="000000"/>
                </a:highlight>
                <a:latin typeface="Consolas"/>
                <a:ea typeface="Consolas"/>
                <a:cs typeface="Consolas"/>
                <a:sym typeface="Consolas"/>
              </a:rPr>
              <a:t>     		'</a:t>
            </a:r>
            <a:r>
              <a:rPr lang="en-US" sz="1050" dirty="0" err="1">
                <a:solidFill>
                  <a:srgbClr val="65B042"/>
                </a:solidFill>
                <a:highlight>
                  <a:srgbClr val="000000"/>
                </a:highlight>
                <a:latin typeface="Consolas"/>
                <a:ea typeface="Consolas"/>
                <a:cs typeface="Consolas"/>
                <a:sym typeface="Consolas"/>
              </a:rPr>
              <a:t>shell:run_jmeter_tests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notify:ApiDeployed</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p>
          <a:p>
            <a:pPr marL="1828800" indent="0" rtl="0">
              <a:lnSpc>
                <a:spcPct val="100000"/>
              </a:lnSpc>
              <a:spcBef>
                <a:spcPts val="0"/>
              </a:spcBef>
              <a:buNone/>
            </a:pPr>
            <a:endParaRPr sz="1050" dirty="0">
              <a:solidFill>
                <a:srgbClr val="F8F8F8"/>
              </a:solidFill>
              <a:highlight>
                <a:srgbClr val="000000"/>
              </a:highlight>
              <a:latin typeface="Consolas"/>
              <a:ea typeface="Consolas"/>
              <a:cs typeface="Consolas"/>
              <a:sym typeface="Consolas"/>
            </a:endParaRPr>
          </a:p>
          <a:p>
            <a:pPr marL="0" indent="0" rtl="0">
              <a:lnSpc>
                <a:spcPct val="100000"/>
              </a:lnSpc>
              <a:spcBef>
                <a:spcPts val="0"/>
              </a:spcBef>
              <a:buNone/>
            </a:pPr>
            <a:r>
              <a:rPr lang="en-US" sz="1050" i="1" dirty="0">
                <a:solidFill>
                  <a:srgbClr val="AEAEAE"/>
                </a:solidFill>
                <a:highlight>
                  <a:srgbClr val="000000"/>
                </a:highlight>
                <a:latin typeface="Consolas"/>
                <a:ea typeface="Consolas"/>
                <a:cs typeface="Consolas"/>
                <a:sym typeface="Consolas"/>
              </a:rPr>
              <a:t>// </a:t>
            </a:r>
            <a:r>
              <a:rPr lang="en-US" sz="1050" i="1" dirty="0" err="1">
                <a:solidFill>
                  <a:srgbClr val="AEAEAE"/>
                </a:solidFill>
                <a:highlight>
                  <a:srgbClr val="000000"/>
                </a:highlight>
                <a:latin typeface="Consolas"/>
                <a:ea typeface="Consolas"/>
                <a:cs typeface="Consolas"/>
                <a:sym typeface="Consolas"/>
              </a:rPr>
              <a:t>importKVM</a:t>
            </a:r>
            <a:r>
              <a:rPr lang="en-US" sz="1050" i="1" dirty="0">
                <a:solidFill>
                  <a:srgbClr val="AEAEAE"/>
                </a:solidFill>
                <a:highlight>
                  <a:srgbClr val="000000"/>
                </a:highlight>
                <a:latin typeface="Consolas"/>
                <a:ea typeface="Consolas"/>
                <a:cs typeface="Consolas"/>
                <a:sym typeface="Consolas"/>
              </a:rPr>
              <a:t> at Organization and Environment level. See </a:t>
            </a:r>
            <a:r>
              <a:rPr lang="en-US" sz="1050" i="1" dirty="0" err="1">
                <a:solidFill>
                  <a:srgbClr val="AEAEAE"/>
                </a:solidFill>
                <a:highlight>
                  <a:srgbClr val="000000"/>
                </a:highlight>
                <a:latin typeface="Consolas"/>
                <a:ea typeface="Consolas"/>
                <a:cs typeface="Consolas"/>
                <a:sym typeface="Consolas"/>
              </a:rPr>
              <a:t>apigee_kvm</a:t>
            </a:r>
            <a:r>
              <a:rPr lang="en-US" sz="1050" i="1" dirty="0">
                <a:solidFill>
                  <a:srgbClr val="AEAEAE"/>
                </a:solidFill>
                <a:highlight>
                  <a:srgbClr val="000000"/>
                </a:highlight>
                <a:latin typeface="Consolas"/>
                <a:ea typeface="Consolas"/>
                <a:cs typeface="Consolas"/>
                <a:sym typeface="Consolas"/>
              </a:rPr>
              <a:t> task above</a:t>
            </a:r>
            <a:r>
              <a:rPr lang="en-US" sz="1050" dirty="0">
                <a:solidFill>
                  <a:srgbClr val="F8F8F8"/>
                </a:solidFill>
                <a:highlight>
                  <a:srgbClr val="000000"/>
                </a:highlight>
                <a:latin typeface="Consolas"/>
                <a:ea typeface="Consolas"/>
                <a:cs typeface="Consolas"/>
                <a:sym typeface="Consolas"/>
              </a:rPr>
              <a:t/>
            </a:r>
            <a:br>
              <a:rPr lang="en-US" sz="1050" dirty="0">
                <a:solidFill>
                  <a:srgbClr val="F8F8F8"/>
                </a:solidFill>
                <a:highlight>
                  <a:srgbClr val="000000"/>
                </a:highlight>
                <a:latin typeface="Consolas"/>
                <a:ea typeface="Consolas"/>
                <a:cs typeface="Consolas"/>
                <a:sym typeface="Consolas"/>
              </a:rPr>
            </a:br>
            <a:r>
              <a:rPr lang="en-US" sz="1050" dirty="0" err="1">
                <a:solidFill>
                  <a:srgbClr val="F8F8F8"/>
                </a:solidFill>
                <a:highlight>
                  <a:srgbClr val="000000"/>
                </a:highlight>
                <a:latin typeface="Consolas"/>
                <a:ea typeface="Consolas"/>
                <a:cs typeface="Consolas"/>
                <a:sym typeface="Consolas"/>
              </a:rPr>
              <a:t>grunt.registerTask</a:t>
            </a:r>
            <a:r>
              <a:rPr lang="en-US" sz="1050" dirty="0">
                <a:solidFill>
                  <a:srgbClr val="F8F8F8"/>
                </a:solidFill>
                <a:highlight>
                  <a:srgbClr val="000000"/>
                </a:highlight>
                <a:latin typeface="Consolas"/>
                <a:ea typeface="Consolas"/>
                <a:cs typeface="Consolas"/>
                <a:sym typeface="Consolas"/>
              </a:rPr>
              <a:t>(</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importKVMs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apigee_kvm</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 </a:t>
            </a:r>
            <a:r>
              <a:rPr lang="en-US" sz="1050" dirty="0">
                <a:solidFill>
                  <a:srgbClr val="E28964"/>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 </a:t>
            </a:r>
            <a:r>
              <a:rPr lang="en-US" sz="1050" dirty="0" err="1">
                <a:solidFill>
                  <a:srgbClr val="F8F8F8"/>
                </a:solidFill>
                <a:highlight>
                  <a:srgbClr val="000000"/>
                </a:highlight>
                <a:latin typeface="Consolas"/>
                <a:ea typeface="Consolas"/>
                <a:cs typeface="Consolas"/>
                <a:sym typeface="Consolas"/>
              </a:rPr>
              <a:t>grunt.config.get</a:t>
            </a:r>
            <a:r>
              <a:rPr lang="en-US" sz="1050" dirty="0">
                <a:solidFill>
                  <a:srgbClr val="F8F8F8"/>
                </a:solidFill>
                <a:highlight>
                  <a:srgbClr val="000000"/>
                </a:highlight>
                <a:latin typeface="Consolas"/>
                <a:ea typeface="Consolas"/>
                <a:cs typeface="Consolas"/>
                <a:sym typeface="Consolas"/>
              </a:rPr>
              <a:t>(</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apigee_profiles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r>
              <a:rPr lang="en-US" sz="1050" dirty="0" err="1">
                <a:solidFill>
                  <a:srgbClr val="F8F8F8"/>
                </a:solidFill>
                <a:highlight>
                  <a:srgbClr val="000000"/>
                </a:highlight>
                <a:latin typeface="Consolas"/>
                <a:ea typeface="Consolas"/>
                <a:cs typeface="Consolas"/>
                <a:sym typeface="Consolas"/>
              </a:rPr>
              <a:t>grunt.option</a:t>
            </a:r>
            <a:r>
              <a:rPr lang="en-US" sz="1050" dirty="0">
                <a:solidFill>
                  <a:srgbClr val="F8F8F8"/>
                </a:solidFill>
                <a:highlight>
                  <a:srgbClr val="000000"/>
                </a:highlight>
                <a:latin typeface="Consolas"/>
                <a:ea typeface="Consolas"/>
                <a:cs typeface="Consolas"/>
                <a:sym typeface="Consolas"/>
              </a:rPr>
              <a:t>(</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env</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)].org </a:t>
            </a:r>
            <a:r>
              <a:rPr lang="en-US" sz="1050" dirty="0">
                <a:solidFill>
                  <a:srgbClr val="E28964"/>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 </a:t>
            </a:r>
            <a:r>
              <a:rPr lang="en-US" sz="1050" dirty="0">
                <a:solidFill>
                  <a:srgbClr val="E28964"/>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 </a:t>
            </a:r>
            <a:r>
              <a:rPr lang="en-US" sz="1050" dirty="0" err="1">
                <a:solidFill>
                  <a:srgbClr val="F8F8F8"/>
                </a:solidFill>
                <a:highlight>
                  <a:srgbClr val="000000"/>
                </a:highlight>
                <a:latin typeface="Consolas"/>
                <a:ea typeface="Consolas"/>
                <a:cs typeface="Consolas"/>
                <a:sym typeface="Consolas"/>
              </a:rPr>
              <a:t>grunt.option</a:t>
            </a:r>
            <a:r>
              <a:rPr lang="en-US" sz="1050" dirty="0">
                <a:solidFill>
                  <a:srgbClr val="F8F8F8"/>
                </a:solidFill>
                <a:highlight>
                  <a:srgbClr val="000000"/>
                </a:highlight>
                <a:latin typeface="Consolas"/>
                <a:ea typeface="Consolas"/>
                <a:cs typeface="Consolas"/>
                <a:sym typeface="Consolas"/>
              </a:rPr>
              <a:t>(</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env</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br>
              <a:rPr lang="en-US" sz="1050" dirty="0">
                <a:solidFill>
                  <a:srgbClr val="F8F8F8"/>
                </a:solidFill>
                <a:highlight>
                  <a:srgbClr val="000000"/>
                </a:highlight>
                <a:latin typeface="Consolas"/>
                <a:ea typeface="Consolas"/>
                <a:cs typeface="Consolas"/>
                <a:sym typeface="Consolas"/>
              </a:rPr>
            </a:br>
            <a:r>
              <a:rPr lang="en-US" sz="1050" dirty="0">
                <a:solidFill>
                  <a:srgbClr val="F8F8F8"/>
                </a:solidFill>
                <a:highlight>
                  <a:srgbClr val="000000"/>
                </a:highlight>
                <a:latin typeface="Consolas"/>
                <a:ea typeface="Consolas"/>
                <a:cs typeface="Consolas"/>
                <a:sym typeface="Consolas"/>
              </a:rPr>
              <a:t>        </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apigee_kvm</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 </a:t>
            </a:r>
            <a:r>
              <a:rPr lang="en-US" sz="1050" dirty="0">
                <a:solidFill>
                  <a:srgbClr val="E28964"/>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 </a:t>
            </a:r>
            <a:r>
              <a:rPr lang="en-US" sz="1050" dirty="0" err="1">
                <a:solidFill>
                  <a:srgbClr val="F8F8F8"/>
                </a:solidFill>
                <a:highlight>
                  <a:srgbClr val="000000"/>
                </a:highlight>
                <a:latin typeface="Consolas"/>
                <a:ea typeface="Consolas"/>
                <a:cs typeface="Consolas"/>
                <a:sym typeface="Consolas"/>
              </a:rPr>
              <a:t>grunt.config.get</a:t>
            </a:r>
            <a:r>
              <a:rPr lang="en-US" sz="1050" dirty="0">
                <a:solidFill>
                  <a:srgbClr val="F8F8F8"/>
                </a:solidFill>
                <a:highlight>
                  <a:srgbClr val="000000"/>
                </a:highlight>
                <a:latin typeface="Consolas"/>
                <a:ea typeface="Consolas"/>
                <a:cs typeface="Consolas"/>
                <a:sym typeface="Consolas"/>
              </a:rPr>
              <a:t>(</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apigee_profiles</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a:t>
            </a:r>
            <a:r>
              <a:rPr lang="en-US" sz="1050" dirty="0" err="1">
                <a:solidFill>
                  <a:srgbClr val="F8F8F8"/>
                </a:solidFill>
                <a:highlight>
                  <a:srgbClr val="000000"/>
                </a:highlight>
                <a:latin typeface="Consolas"/>
                <a:ea typeface="Consolas"/>
                <a:cs typeface="Consolas"/>
                <a:sym typeface="Consolas"/>
              </a:rPr>
              <a:t>grunt.option</a:t>
            </a:r>
            <a:r>
              <a:rPr lang="en-US" sz="1050" dirty="0">
                <a:solidFill>
                  <a:srgbClr val="F8F8F8"/>
                </a:solidFill>
                <a:highlight>
                  <a:srgbClr val="000000"/>
                </a:highlight>
                <a:latin typeface="Consolas"/>
                <a:ea typeface="Consolas"/>
                <a:cs typeface="Consolas"/>
                <a:sym typeface="Consolas"/>
              </a:rPr>
              <a:t>(</a:t>
            </a:r>
            <a:r>
              <a:rPr lang="en-US" sz="1050" dirty="0">
                <a:solidFill>
                  <a:srgbClr val="65B042"/>
                </a:solidFill>
                <a:highlight>
                  <a:srgbClr val="000000"/>
                </a:highlight>
                <a:latin typeface="Consolas"/>
                <a:ea typeface="Consolas"/>
                <a:cs typeface="Consolas"/>
                <a:sym typeface="Consolas"/>
              </a:rPr>
              <a:t>'</a:t>
            </a:r>
            <a:r>
              <a:rPr lang="en-US" sz="1050" dirty="0" err="1">
                <a:solidFill>
                  <a:srgbClr val="65B042"/>
                </a:solidFill>
                <a:highlight>
                  <a:srgbClr val="000000"/>
                </a:highlight>
                <a:latin typeface="Consolas"/>
                <a:ea typeface="Consolas"/>
                <a:cs typeface="Consolas"/>
                <a:sym typeface="Consolas"/>
              </a:rPr>
              <a:t>env</a:t>
            </a:r>
            <a:r>
              <a:rPr lang="en-US" sz="1050" dirty="0">
                <a:solidFill>
                  <a:srgbClr val="65B042"/>
                </a:solidFill>
                <a:highlight>
                  <a:srgbClr val="000000"/>
                </a:highlight>
                <a:latin typeface="Consolas"/>
                <a:ea typeface="Consolas"/>
                <a:cs typeface="Consolas"/>
                <a:sym typeface="Consolas"/>
              </a:rPr>
              <a:t>'</a:t>
            </a:r>
            <a:r>
              <a:rPr lang="en-US" sz="1050" dirty="0">
                <a:solidFill>
                  <a:srgbClr val="F8F8F8"/>
                </a:solidFill>
                <a:highlight>
                  <a:srgbClr val="000000"/>
                </a:highlight>
                <a:latin typeface="Consolas"/>
                <a:ea typeface="Consolas"/>
                <a:cs typeface="Consolas"/>
                <a:sym typeface="Consolas"/>
              </a:rPr>
              <a:t>)].org]);</a:t>
            </a:r>
          </a:p>
          <a:p>
            <a:pPr marL="0" marR="0" lvl="0" indent="0" algn="l" rtl="0">
              <a:lnSpc>
                <a:spcPct val="100000"/>
              </a:lnSpc>
              <a:spcBef>
                <a:spcPts val="0"/>
              </a:spcBef>
              <a:buNone/>
            </a:pPr>
            <a:endParaRPr dirty="0"/>
          </a:p>
        </p:txBody>
      </p:sp>
    </p:spTree>
    <p:extLst>
      <p:ext uri="{BB962C8B-B14F-4D97-AF65-F5344CB8AC3E}">
        <p14:creationId xmlns:p14="http://schemas.microsoft.com/office/powerpoint/2010/main" val="31505564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txBox="1">
            <a:spLocks noGrp="1"/>
          </p:cNvSpPr>
          <p:nvPr>
            <p:ph type="title"/>
          </p:nvPr>
        </p:nvSpPr>
        <p:spPr>
          <a:xfrm>
            <a:off x="477600" y="264375"/>
            <a:ext cx="115664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Deployment through build tools</a:t>
            </a:r>
          </a:p>
        </p:txBody>
      </p:sp>
      <p:sp>
        <p:nvSpPr>
          <p:cNvPr id="651" name="Shape 651"/>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26</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52" name="Shape 652"/>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653" name="Shape 653"/>
          <p:cNvSpPr txBox="1">
            <a:spLocks noGrp="1"/>
          </p:cNvSpPr>
          <p:nvPr>
            <p:ph type="body" idx="4294967295"/>
          </p:nvPr>
        </p:nvSpPr>
        <p:spPr>
          <a:xfrm>
            <a:off x="533050" y="1101100"/>
            <a:ext cx="11113200" cy="750600"/>
          </a:xfrm>
          <a:prstGeom prst="rect">
            <a:avLst/>
          </a:prstGeom>
          <a:noFill/>
          <a:ln>
            <a:noFill/>
          </a:ln>
        </p:spPr>
        <p:txBody>
          <a:bodyPr lIns="91375" tIns="45675" rIns="91375" bIns="45675" anchor="t" anchorCtr="0">
            <a:noAutofit/>
          </a:bodyPr>
          <a:lstStyle/>
          <a:p>
            <a:pPr marL="457200" marR="0" lvl="0" indent="-228600" algn="l" rtl="0">
              <a:spcBef>
                <a:spcPts val="0"/>
              </a:spcBef>
            </a:pPr>
            <a:r>
              <a:rPr lang="en-US"/>
              <a:t>Get it now! </a:t>
            </a:r>
            <a:r>
              <a:rPr lang="en-US" u="sng">
                <a:solidFill>
                  <a:schemeClr val="hlink"/>
                </a:solidFill>
                <a:hlinkClick r:id="rId3"/>
              </a:rPr>
              <a:t>https://github.com/apigee/apigee-deploy-maven-plugin</a:t>
            </a:r>
            <a:r>
              <a:rPr lang="en-US"/>
              <a:t> </a:t>
            </a:r>
          </a:p>
        </p:txBody>
      </p:sp>
      <p:pic>
        <p:nvPicPr>
          <p:cNvPr id="654" name="Shape 654"/>
          <p:cNvPicPr preferRelativeResize="0"/>
          <p:nvPr/>
        </p:nvPicPr>
        <p:blipFill>
          <a:blip r:embed="rId4">
            <a:alphaModFix/>
          </a:blip>
          <a:stretch>
            <a:fillRect/>
          </a:stretch>
        </p:blipFill>
        <p:spPr>
          <a:xfrm>
            <a:off x="9438525" y="151725"/>
            <a:ext cx="2662099" cy="609349"/>
          </a:xfrm>
          <a:prstGeom prst="rect">
            <a:avLst/>
          </a:prstGeom>
          <a:noFill/>
          <a:ln>
            <a:noFill/>
          </a:ln>
        </p:spPr>
      </p:pic>
      <p:sp>
        <p:nvSpPr>
          <p:cNvPr id="655" name="Shape 655"/>
          <p:cNvSpPr txBox="1">
            <a:spLocks noGrp="1"/>
          </p:cNvSpPr>
          <p:nvPr>
            <p:ph type="body" idx="4294967295"/>
          </p:nvPr>
        </p:nvSpPr>
        <p:spPr>
          <a:xfrm>
            <a:off x="646200" y="1507900"/>
            <a:ext cx="11229299" cy="4949399"/>
          </a:xfrm>
          <a:prstGeom prst="rect">
            <a:avLst/>
          </a:prstGeom>
          <a:solidFill>
            <a:srgbClr val="000000"/>
          </a:solidFill>
          <a:ln>
            <a:noFill/>
          </a:ln>
        </p:spPr>
        <p:txBody>
          <a:bodyPr lIns="91375" tIns="45675" rIns="91375" bIns="45675" anchor="t" anchorCtr="0">
            <a:noAutofit/>
          </a:bodyPr>
          <a:lstStyle/>
          <a:p>
            <a:pPr marL="0" indent="0" rtl="0">
              <a:lnSpc>
                <a:spcPct val="100000"/>
              </a:lnSpc>
              <a:spcBef>
                <a:spcPts val="0"/>
              </a:spcBef>
              <a:buNone/>
            </a:pPr>
            <a:r>
              <a:rPr lang="en-US" sz="900" dirty="0">
                <a:solidFill>
                  <a:srgbClr val="89BDFF"/>
                </a:solidFill>
                <a:highlight>
                  <a:srgbClr val="000000"/>
                </a:highlight>
                <a:latin typeface="Consolas"/>
                <a:ea typeface="Consolas"/>
                <a:cs typeface="Consolas"/>
                <a:sym typeface="Consolas"/>
              </a:rPr>
              <a:t>&lt;project </a:t>
            </a:r>
            <a:r>
              <a:rPr lang="en-US" sz="900" dirty="0" err="1">
                <a:solidFill>
                  <a:srgbClr val="89BDFF"/>
                </a:solidFill>
                <a:highlight>
                  <a:srgbClr val="000000"/>
                </a:highlight>
                <a:latin typeface="Consolas"/>
                <a:ea typeface="Consolas"/>
                <a:cs typeface="Consolas"/>
                <a:sym typeface="Consolas"/>
              </a:rPr>
              <a:t>xmlns</a:t>
            </a:r>
            <a:r>
              <a:rPr lang="en-US" sz="900" dirty="0">
                <a:solidFill>
                  <a:srgbClr val="89BDFF"/>
                </a:solidFill>
                <a:highlight>
                  <a:srgbClr val="000000"/>
                </a:highlight>
                <a:latin typeface="Consolas"/>
                <a:ea typeface="Consolas"/>
                <a:cs typeface="Consolas"/>
                <a:sym typeface="Consolas"/>
              </a:rPr>
              <a:t>=</a:t>
            </a:r>
            <a:r>
              <a:rPr lang="en-US" sz="900" dirty="0">
                <a:solidFill>
                  <a:srgbClr val="65B042"/>
                </a:solidFill>
                <a:highlight>
                  <a:srgbClr val="000000"/>
                </a:highlight>
                <a:latin typeface="Consolas"/>
                <a:ea typeface="Consolas"/>
                <a:cs typeface="Consolas"/>
                <a:sym typeface="Consolas"/>
              </a:rPr>
              <a:t>"http://</a:t>
            </a:r>
            <a:r>
              <a:rPr lang="en-US" sz="900" dirty="0" err="1">
                <a:solidFill>
                  <a:srgbClr val="65B042"/>
                </a:solidFill>
                <a:highlight>
                  <a:srgbClr val="000000"/>
                </a:highlight>
                <a:latin typeface="Consolas"/>
                <a:ea typeface="Consolas"/>
                <a:cs typeface="Consolas"/>
                <a:sym typeface="Consolas"/>
              </a:rPr>
              <a:t>maven.apache.org</a:t>
            </a:r>
            <a:r>
              <a:rPr lang="en-US" sz="900" dirty="0">
                <a:solidFill>
                  <a:srgbClr val="65B042"/>
                </a:solidFill>
                <a:highlight>
                  <a:srgbClr val="000000"/>
                </a:highlight>
                <a:latin typeface="Consolas"/>
                <a:ea typeface="Consolas"/>
                <a:cs typeface="Consolas"/>
                <a:sym typeface="Consolas"/>
              </a:rPr>
              <a:t>/POM/4.0.0"</a:t>
            </a:r>
            <a:r>
              <a:rPr lang="en-US" sz="900" dirty="0">
                <a:solidFill>
                  <a:srgbClr val="89BDFF"/>
                </a:solidFill>
                <a:highlight>
                  <a:srgbClr val="000000"/>
                </a:highlight>
                <a:latin typeface="Consolas"/>
                <a:ea typeface="Consolas"/>
                <a:cs typeface="Consolas"/>
                <a:sym typeface="Consolas"/>
              </a:rPr>
              <a:t> </a:t>
            </a:r>
            <a:r>
              <a:rPr lang="en-US" sz="900" dirty="0" err="1">
                <a:solidFill>
                  <a:srgbClr val="89BDFF"/>
                </a:solidFill>
                <a:highlight>
                  <a:srgbClr val="000000"/>
                </a:highlight>
                <a:latin typeface="Consolas"/>
                <a:ea typeface="Consolas"/>
                <a:cs typeface="Consolas"/>
                <a:sym typeface="Consolas"/>
              </a:rPr>
              <a:t>xmlns:xsi</a:t>
            </a:r>
            <a:r>
              <a:rPr lang="en-US" sz="900" dirty="0">
                <a:solidFill>
                  <a:srgbClr val="89BDFF"/>
                </a:solidFill>
                <a:highlight>
                  <a:srgbClr val="000000"/>
                </a:highlight>
                <a:latin typeface="Consolas"/>
                <a:ea typeface="Consolas"/>
                <a:cs typeface="Consolas"/>
                <a:sym typeface="Consolas"/>
              </a:rPr>
              <a:t>=</a:t>
            </a:r>
            <a:r>
              <a:rPr lang="en-US" sz="900" dirty="0">
                <a:solidFill>
                  <a:srgbClr val="65B042"/>
                </a:solidFill>
                <a:highlight>
                  <a:srgbClr val="000000"/>
                </a:highlight>
                <a:latin typeface="Consolas"/>
                <a:ea typeface="Consolas"/>
                <a:cs typeface="Consolas"/>
                <a:sym typeface="Consolas"/>
              </a:rPr>
              <a:t>"http://www.w3.org/2001/</a:t>
            </a:r>
            <a:r>
              <a:rPr lang="en-US" sz="900" dirty="0" err="1">
                <a:solidFill>
                  <a:srgbClr val="65B042"/>
                </a:solidFill>
                <a:highlight>
                  <a:srgbClr val="000000"/>
                </a:highlight>
                <a:latin typeface="Consolas"/>
                <a:ea typeface="Consolas"/>
                <a:cs typeface="Consolas"/>
                <a:sym typeface="Consolas"/>
              </a:rPr>
              <a:t>XMLSchema</a:t>
            </a:r>
            <a:r>
              <a:rPr lang="en-US" sz="900" dirty="0">
                <a:solidFill>
                  <a:srgbClr val="65B042"/>
                </a:solidFill>
                <a:highlight>
                  <a:srgbClr val="000000"/>
                </a:highlight>
                <a:latin typeface="Consolas"/>
                <a:ea typeface="Consolas"/>
                <a:cs typeface="Consolas"/>
                <a:sym typeface="Consolas"/>
              </a:rPr>
              <a:t>-instance"</a:t>
            </a:r>
            <a:r>
              <a:rPr lang="en-US" sz="900" dirty="0">
                <a:solidFill>
                  <a:srgbClr val="89BDFF"/>
                </a:solidFill>
                <a:highlight>
                  <a:srgbClr val="000000"/>
                </a:highlight>
                <a:latin typeface="Consolas"/>
                <a:ea typeface="Consolas"/>
                <a:cs typeface="Consolas"/>
                <a:sym typeface="Consolas"/>
              </a:rPr>
              <a:t/>
            </a:r>
            <a:br>
              <a:rPr lang="en-US" sz="900" dirty="0">
                <a:solidFill>
                  <a:srgbClr val="89BDFF"/>
                </a:solidFill>
                <a:highlight>
                  <a:srgbClr val="000000"/>
                </a:highlight>
                <a:latin typeface="Consolas"/>
                <a:ea typeface="Consolas"/>
                <a:cs typeface="Consolas"/>
                <a:sym typeface="Consolas"/>
              </a:rPr>
            </a:br>
            <a:r>
              <a:rPr lang="en-US" sz="900" dirty="0">
                <a:solidFill>
                  <a:srgbClr val="89BDFF"/>
                </a:solidFill>
                <a:highlight>
                  <a:srgbClr val="000000"/>
                </a:highlight>
                <a:latin typeface="Consolas"/>
                <a:ea typeface="Consolas"/>
                <a:cs typeface="Consolas"/>
                <a:sym typeface="Consolas"/>
              </a:rPr>
              <a:t>         </a:t>
            </a:r>
            <a:r>
              <a:rPr lang="en-US" sz="900" dirty="0" err="1">
                <a:solidFill>
                  <a:srgbClr val="89BDFF"/>
                </a:solidFill>
                <a:highlight>
                  <a:srgbClr val="000000"/>
                </a:highlight>
                <a:latin typeface="Consolas"/>
                <a:ea typeface="Consolas"/>
                <a:cs typeface="Consolas"/>
                <a:sym typeface="Consolas"/>
              </a:rPr>
              <a:t>xsi:schemaLocation</a:t>
            </a:r>
            <a:r>
              <a:rPr lang="en-US" sz="900" dirty="0">
                <a:solidFill>
                  <a:srgbClr val="89BDFF"/>
                </a:solidFill>
                <a:highlight>
                  <a:srgbClr val="000000"/>
                </a:highlight>
                <a:latin typeface="Consolas"/>
                <a:ea typeface="Consolas"/>
                <a:cs typeface="Consolas"/>
                <a:sym typeface="Consolas"/>
              </a:rPr>
              <a:t>=</a:t>
            </a:r>
            <a:r>
              <a:rPr lang="en-US" sz="900" dirty="0">
                <a:solidFill>
                  <a:srgbClr val="65B042"/>
                </a:solidFill>
                <a:highlight>
                  <a:srgbClr val="000000"/>
                </a:highlight>
                <a:latin typeface="Consolas"/>
                <a:ea typeface="Consolas"/>
                <a:cs typeface="Consolas"/>
                <a:sym typeface="Consolas"/>
              </a:rPr>
              <a:t>"http://</a:t>
            </a:r>
            <a:r>
              <a:rPr lang="en-US" sz="900" dirty="0" err="1">
                <a:solidFill>
                  <a:srgbClr val="65B042"/>
                </a:solidFill>
                <a:highlight>
                  <a:srgbClr val="000000"/>
                </a:highlight>
                <a:latin typeface="Consolas"/>
                <a:ea typeface="Consolas"/>
                <a:cs typeface="Consolas"/>
                <a:sym typeface="Consolas"/>
              </a:rPr>
              <a:t>maven.apache.org</a:t>
            </a:r>
            <a:r>
              <a:rPr lang="en-US" sz="900" dirty="0">
                <a:solidFill>
                  <a:srgbClr val="65B042"/>
                </a:solidFill>
                <a:highlight>
                  <a:srgbClr val="000000"/>
                </a:highlight>
                <a:latin typeface="Consolas"/>
                <a:ea typeface="Consolas"/>
                <a:cs typeface="Consolas"/>
                <a:sym typeface="Consolas"/>
              </a:rPr>
              <a:t>/POM/4.0.0 http://</a:t>
            </a:r>
            <a:r>
              <a:rPr lang="en-US" sz="900" dirty="0" err="1">
                <a:solidFill>
                  <a:srgbClr val="65B042"/>
                </a:solidFill>
                <a:highlight>
                  <a:srgbClr val="000000"/>
                </a:highlight>
                <a:latin typeface="Consolas"/>
                <a:ea typeface="Consolas"/>
                <a:cs typeface="Consolas"/>
                <a:sym typeface="Consolas"/>
              </a:rPr>
              <a:t>maven.apache.org</a:t>
            </a:r>
            <a:r>
              <a:rPr lang="en-US" sz="900" dirty="0">
                <a:solidFill>
                  <a:srgbClr val="65B042"/>
                </a:solidFill>
                <a:highlight>
                  <a:srgbClr val="000000"/>
                </a:highlight>
                <a:latin typeface="Consolas"/>
                <a:ea typeface="Consolas"/>
                <a:cs typeface="Consolas"/>
                <a:sym typeface="Consolas"/>
              </a:rPr>
              <a:t>/</a:t>
            </a:r>
            <a:r>
              <a:rPr lang="en-US" sz="900" dirty="0" err="1">
                <a:solidFill>
                  <a:srgbClr val="65B042"/>
                </a:solidFill>
                <a:highlight>
                  <a:srgbClr val="000000"/>
                </a:highlight>
                <a:latin typeface="Consolas"/>
                <a:ea typeface="Consolas"/>
                <a:cs typeface="Consolas"/>
                <a:sym typeface="Consolas"/>
              </a:rPr>
              <a:t>xsd</a:t>
            </a:r>
            <a:r>
              <a:rPr lang="en-US" sz="900" dirty="0">
                <a:solidFill>
                  <a:srgbClr val="65B042"/>
                </a:solidFill>
                <a:highlight>
                  <a:srgbClr val="000000"/>
                </a:highlight>
                <a:latin typeface="Consolas"/>
                <a:ea typeface="Consolas"/>
                <a:cs typeface="Consolas"/>
                <a:sym typeface="Consolas"/>
              </a:rPr>
              <a:t>/maven-4.0.0.xsd"</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modelVersion</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4.0.0</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modelVersion</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groupId</a:t>
            </a:r>
            <a:r>
              <a:rPr lang="en-US" sz="900" dirty="0">
                <a:solidFill>
                  <a:srgbClr val="89BDFF"/>
                </a:solidFill>
                <a:highlight>
                  <a:srgbClr val="000000"/>
                </a:highlight>
                <a:latin typeface="Consolas"/>
                <a:ea typeface="Consolas"/>
                <a:cs typeface="Consolas"/>
                <a:sym typeface="Consolas"/>
              </a:rPr>
              <a:t>&gt;</a:t>
            </a:r>
            <a:r>
              <a:rPr lang="en-US" sz="900" dirty="0" err="1">
                <a:solidFill>
                  <a:srgbClr val="F8F8F8"/>
                </a:solidFill>
                <a:highlight>
                  <a:srgbClr val="000000"/>
                </a:highlight>
                <a:latin typeface="Consolas"/>
                <a:ea typeface="Consolas"/>
                <a:cs typeface="Consolas"/>
                <a:sym typeface="Consolas"/>
              </a:rPr>
              <a:t>apigee</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groupId</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artifactId</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parent-</a:t>
            </a:r>
            <a:r>
              <a:rPr lang="en-US" sz="900" dirty="0" err="1">
                <a:solidFill>
                  <a:srgbClr val="F8F8F8"/>
                </a:solidFill>
                <a:highlight>
                  <a:srgbClr val="000000"/>
                </a:highlight>
                <a:latin typeface="Consolas"/>
                <a:ea typeface="Consolas"/>
                <a:cs typeface="Consolas"/>
                <a:sym typeface="Consolas"/>
              </a:rPr>
              <a:t>pom</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artifactId</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&lt;packaging&gt;</a:t>
            </a:r>
            <a:r>
              <a:rPr lang="en-US" sz="900" dirty="0" err="1">
                <a:solidFill>
                  <a:srgbClr val="F8F8F8"/>
                </a:solidFill>
                <a:highlight>
                  <a:srgbClr val="000000"/>
                </a:highlight>
                <a:latin typeface="Consolas"/>
                <a:ea typeface="Consolas"/>
                <a:cs typeface="Consolas"/>
                <a:sym typeface="Consolas"/>
              </a:rPr>
              <a:t>pom</a:t>
            </a:r>
            <a:r>
              <a:rPr lang="en-US" sz="900" dirty="0">
                <a:solidFill>
                  <a:srgbClr val="89BDFF"/>
                </a:solidFill>
                <a:highlight>
                  <a:srgbClr val="000000"/>
                </a:highlight>
                <a:latin typeface="Consolas"/>
                <a:ea typeface="Consolas"/>
                <a:cs typeface="Consolas"/>
                <a:sym typeface="Consolas"/>
              </a:rPr>
              <a:t>&lt;/packaging&gt;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&lt;version&gt;</a:t>
            </a:r>
            <a:r>
              <a:rPr lang="en-US" sz="900" dirty="0">
                <a:solidFill>
                  <a:srgbClr val="F8F8F8"/>
                </a:solidFill>
                <a:highlight>
                  <a:srgbClr val="000000"/>
                </a:highlight>
                <a:latin typeface="Consolas"/>
                <a:ea typeface="Consolas"/>
                <a:cs typeface="Consolas"/>
                <a:sym typeface="Consolas"/>
              </a:rPr>
              <a:t>1.0</a:t>
            </a:r>
            <a:r>
              <a:rPr lang="en-US" sz="900" dirty="0">
                <a:solidFill>
                  <a:srgbClr val="89BDFF"/>
                </a:solidFill>
                <a:highlight>
                  <a:srgbClr val="000000"/>
                </a:highlight>
                <a:latin typeface="Consolas"/>
                <a:ea typeface="Consolas"/>
                <a:cs typeface="Consolas"/>
                <a:sym typeface="Consolas"/>
              </a:rPr>
              <a:t>&lt;/version&gt;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&lt;build&gt;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&lt;plugins&gt;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&lt;plugin&gt;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artifactId</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maven-clean-plugin</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artifactId</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&lt;version&gt;</a:t>
            </a:r>
            <a:r>
              <a:rPr lang="en-US" sz="900" dirty="0">
                <a:solidFill>
                  <a:srgbClr val="F8F8F8"/>
                </a:solidFill>
                <a:highlight>
                  <a:srgbClr val="000000"/>
                </a:highlight>
                <a:latin typeface="Consolas"/>
                <a:ea typeface="Consolas"/>
                <a:cs typeface="Consolas"/>
                <a:sym typeface="Consolas"/>
              </a:rPr>
              <a:t>2.5</a:t>
            </a:r>
            <a:r>
              <a:rPr lang="en-US" sz="900" dirty="0">
                <a:solidFill>
                  <a:srgbClr val="89BDFF"/>
                </a:solidFill>
                <a:highlight>
                  <a:srgbClr val="000000"/>
                </a:highlight>
                <a:latin typeface="Consolas"/>
                <a:ea typeface="Consolas"/>
                <a:cs typeface="Consolas"/>
                <a:sym typeface="Consolas"/>
              </a:rPr>
              <a:t>&lt;/version&gt;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&lt;/plugin&gt;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&lt;plugin&gt;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groupId</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io.apigee.build-tools.enterprise4g</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groupId</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artifactId</a:t>
            </a:r>
            <a:r>
              <a:rPr lang="en-US" sz="900" dirty="0">
                <a:solidFill>
                  <a:srgbClr val="89BDFF"/>
                </a:solidFill>
                <a:highlight>
                  <a:srgbClr val="000000"/>
                </a:highlight>
                <a:latin typeface="Consolas"/>
                <a:ea typeface="Consolas"/>
                <a:cs typeface="Consolas"/>
                <a:sym typeface="Consolas"/>
              </a:rPr>
              <a:t>&gt;</a:t>
            </a:r>
            <a:r>
              <a:rPr lang="en-US" sz="900" dirty="0" err="1">
                <a:solidFill>
                  <a:srgbClr val="F8F8F8"/>
                </a:solidFill>
                <a:highlight>
                  <a:srgbClr val="000000"/>
                </a:highlight>
                <a:latin typeface="Consolas"/>
                <a:ea typeface="Consolas"/>
                <a:cs typeface="Consolas"/>
                <a:sym typeface="Consolas"/>
              </a:rPr>
              <a:t>apigee</a:t>
            </a:r>
            <a:r>
              <a:rPr lang="en-US" sz="900" dirty="0">
                <a:solidFill>
                  <a:srgbClr val="F8F8F8"/>
                </a:solidFill>
                <a:highlight>
                  <a:srgbClr val="000000"/>
                </a:highlight>
                <a:latin typeface="Consolas"/>
                <a:ea typeface="Consolas"/>
                <a:cs typeface="Consolas"/>
                <a:sym typeface="Consolas"/>
              </a:rPr>
              <a:t>-edge-maven-plugin</a:t>
            </a:r>
            <a:r>
              <a:rPr lang="en-US" sz="900" dirty="0">
                <a:solidFill>
                  <a:srgbClr val="89BDFF"/>
                </a:solidFill>
                <a:highlight>
                  <a:srgbClr val="000000"/>
                </a:highlight>
                <a:latin typeface="Consolas"/>
                <a:ea typeface="Consolas"/>
                <a:cs typeface="Consolas"/>
                <a:sym typeface="Consolas"/>
              </a:rPr>
              <a:t>&lt;/</a:t>
            </a:r>
            <a:r>
              <a:rPr lang="en-US" sz="900" dirty="0" err="1">
                <a:solidFill>
                  <a:srgbClr val="89BDFF"/>
                </a:solidFill>
                <a:highlight>
                  <a:srgbClr val="000000"/>
                </a:highlight>
                <a:latin typeface="Consolas"/>
                <a:ea typeface="Consolas"/>
                <a:cs typeface="Consolas"/>
                <a:sym typeface="Consolas"/>
              </a:rPr>
              <a:t>artifactId</a:t>
            </a:r>
            <a:r>
              <a:rPr lang="en-US" sz="900" dirty="0">
                <a:solidFill>
                  <a:srgbClr val="89BDFF"/>
                </a:solidFill>
                <a:highlight>
                  <a:srgbClr val="000000"/>
                </a:highlight>
                <a:latin typeface="Consolas"/>
                <a:ea typeface="Consolas"/>
                <a:cs typeface="Consolas"/>
                <a:sym typeface="Consolas"/>
              </a:rPr>
              <a:t>&gt;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&lt;version&gt;</a:t>
            </a:r>
            <a:r>
              <a:rPr lang="en-US" sz="900" dirty="0">
                <a:solidFill>
                  <a:srgbClr val="F8F8F8"/>
                </a:solidFill>
                <a:highlight>
                  <a:srgbClr val="000000"/>
                </a:highlight>
                <a:latin typeface="Consolas"/>
                <a:ea typeface="Consolas"/>
                <a:cs typeface="Consolas"/>
                <a:sym typeface="Consolas"/>
              </a:rPr>
              <a:t>1.0.0</a:t>
            </a:r>
            <a:r>
              <a:rPr lang="en-US" sz="900" dirty="0">
                <a:solidFill>
                  <a:srgbClr val="89BDFF"/>
                </a:solidFill>
                <a:highlight>
                  <a:srgbClr val="000000"/>
                </a:highlight>
                <a:latin typeface="Consolas"/>
                <a:ea typeface="Consolas"/>
                <a:cs typeface="Consolas"/>
                <a:sym typeface="Consolas"/>
              </a:rPr>
              <a:t>&lt;/version&gt;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&lt;executions&gt;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&lt;execution&gt;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&lt;id&gt;</a:t>
            </a:r>
            <a:r>
              <a:rPr lang="en-US" sz="900" dirty="0">
                <a:solidFill>
                  <a:srgbClr val="F8F8F8"/>
                </a:solidFill>
                <a:highlight>
                  <a:srgbClr val="000000"/>
                </a:highlight>
                <a:latin typeface="Consolas"/>
                <a:ea typeface="Consolas"/>
                <a:cs typeface="Consolas"/>
                <a:sym typeface="Consolas"/>
              </a:rPr>
              <a:t>configure-bundle</a:t>
            </a:r>
            <a:r>
              <a:rPr lang="en-US" sz="900" dirty="0">
                <a:solidFill>
                  <a:srgbClr val="89BDFF"/>
                </a:solidFill>
                <a:highlight>
                  <a:srgbClr val="000000"/>
                </a:highlight>
                <a:latin typeface="Consolas"/>
                <a:ea typeface="Consolas"/>
                <a:cs typeface="Consolas"/>
                <a:sym typeface="Consolas"/>
              </a:rPr>
              <a:t>&lt;/id&gt;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&lt;phase&gt;</a:t>
            </a:r>
            <a:r>
              <a:rPr lang="en-US" sz="900" dirty="0">
                <a:solidFill>
                  <a:srgbClr val="F8F8F8"/>
                </a:solidFill>
                <a:highlight>
                  <a:srgbClr val="000000"/>
                </a:highlight>
                <a:latin typeface="Consolas"/>
                <a:ea typeface="Consolas"/>
                <a:cs typeface="Consolas"/>
                <a:sym typeface="Consolas"/>
              </a:rPr>
              <a:t>package</a:t>
            </a:r>
            <a:r>
              <a:rPr lang="en-US" sz="900" dirty="0">
                <a:solidFill>
                  <a:srgbClr val="89BDFF"/>
                </a:solidFill>
                <a:highlight>
                  <a:srgbClr val="000000"/>
                </a:highlight>
                <a:latin typeface="Consolas"/>
                <a:ea typeface="Consolas"/>
                <a:cs typeface="Consolas"/>
                <a:sym typeface="Consolas"/>
              </a:rPr>
              <a:t>&lt;/phase&gt;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&lt;goals&gt;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&lt;goal&gt;</a:t>
            </a:r>
            <a:r>
              <a:rPr lang="en-US" sz="900" dirty="0">
                <a:solidFill>
                  <a:srgbClr val="F8F8F8"/>
                </a:solidFill>
                <a:highlight>
                  <a:srgbClr val="000000"/>
                </a:highlight>
                <a:latin typeface="Consolas"/>
                <a:ea typeface="Consolas"/>
                <a:cs typeface="Consolas"/>
                <a:sym typeface="Consolas"/>
              </a:rPr>
              <a:t>configure</a:t>
            </a:r>
            <a:r>
              <a:rPr lang="en-US" sz="900" dirty="0">
                <a:solidFill>
                  <a:srgbClr val="89BDFF"/>
                </a:solidFill>
                <a:highlight>
                  <a:srgbClr val="000000"/>
                </a:highlight>
                <a:latin typeface="Consolas"/>
                <a:ea typeface="Consolas"/>
                <a:cs typeface="Consolas"/>
                <a:sym typeface="Consolas"/>
              </a:rPr>
              <a:t>&lt;/goal&gt;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&lt;/goals&gt;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&lt;/execution&gt;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&lt;execution&gt;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&lt;id&gt;</a:t>
            </a:r>
            <a:r>
              <a:rPr lang="en-US" sz="900" dirty="0">
                <a:solidFill>
                  <a:srgbClr val="F8F8F8"/>
                </a:solidFill>
                <a:highlight>
                  <a:srgbClr val="000000"/>
                </a:highlight>
                <a:latin typeface="Consolas"/>
                <a:ea typeface="Consolas"/>
                <a:cs typeface="Consolas"/>
                <a:sym typeface="Consolas"/>
              </a:rPr>
              <a:t>deploy-bundle</a:t>
            </a:r>
            <a:r>
              <a:rPr lang="en-US" sz="900" dirty="0">
                <a:solidFill>
                  <a:srgbClr val="89BDFF"/>
                </a:solidFill>
                <a:highlight>
                  <a:srgbClr val="000000"/>
                </a:highlight>
                <a:latin typeface="Consolas"/>
                <a:ea typeface="Consolas"/>
                <a:cs typeface="Consolas"/>
                <a:sym typeface="Consolas"/>
              </a:rPr>
              <a:t>&lt;/id&gt;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&lt;phase&gt;</a:t>
            </a:r>
            <a:r>
              <a:rPr lang="en-US" sz="900" dirty="0">
                <a:solidFill>
                  <a:srgbClr val="F8F8F8"/>
                </a:solidFill>
                <a:highlight>
                  <a:srgbClr val="000000"/>
                </a:highlight>
                <a:latin typeface="Consolas"/>
                <a:ea typeface="Consolas"/>
                <a:cs typeface="Consolas"/>
                <a:sym typeface="Consolas"/>
              </a:rPr>
              <a:t>install</a:t>
            </a:r>
            <a:r>
              <a:rPr lang="en-US" sz="900" dirty="0">
                <a:solidFill>
                  <a:srgbClr val="89BDFF"/>
                </a:solidFill>
                <a:highlight>
                  <a:srgbClr val="000000"/>
                </a:highlight>
                <a:latin typeface="Consolas"/>
                <a:ea typeface="Consolas"/>
                <a:cs typeface="Consolas"/>
                <a:sym typeface="Consolas"/>
              </a:rPr>
              <a:t>&lt;/phase&gt;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&lt;goals&gt;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&lt;goal&gt;</a:t>
            </a:r>
            <a:r>
              <a:rPr lang="en-US" sz="900" dirty="0">
                <a:solidFill>
                  <a:srgbClr val="F8F8F8"/>
                </a:solidFill>
                <a:highlight>
                  <a:srgbClr val="000000"/>
                </a:highlight>
                <a:latin typeface="Consolas"/>
                <a:ea typeface="Consolas"/>
                <a:cs typeface="Consolas"/>
                <a:sym typeface="Consolas"/>
              </a:rPr>
              <a:t>deploy</a:t>
            </a:r>
            <a:r>
              <a:rPr lang="en-US" sz="900" dirty="0">
                <a:solidFill>
                  <a:srgbClr val="89BDFF"/>
                </a:solidFill>
                <a:highlight>
                  <a:srgbClr val="000000"/>
                </a:highlight>
                <a:latin typeface="Consolas"/>
                <a:ea typeface="Consolas"/>
                <a:cs typeface="Consolas"/>
                <a:sym typeface="Consolas"/>
              </a:rPr>
              <a:t>&lt;/goal&gt;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&lt;/goals&gt;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&lt;/execution&gt;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&lt;/executions&gt;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&lt;/plugin&gt;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r>
              <a:rPr lang="en-US" sz="900" dirty="0">
                <a:solidFill>
                  <a:srgbClr val="F8F8F8"/>
                </a:solidFill>
                <a:highlight>
                  <a:srgbClr val="000000"/>
                </a:highlight>
                <a:latin typeface="Consolas"/>
                <a:ea typeface="Consolas"/>
                <a:cs typeface="Consolas"/>
                <a:sym typeface="Consolas"/>
              </a:rPr>
              <a:t>        </a:t>
            </a:r>
            <a:r>
              <a:rPr lang="en-US" sz="900" dirty="0">
                <a:solidFill>
                  <a:srgbClr val="89BDFF"/>
                </a:solidFill>
                <a:highlight>
                  <a:srgbClr val="000000"/>
                </a:highlight>
                <a:latin typeface="Consolas"/>
                <a:ea typeface="Consolas"/>
                <a:cs typeface="Consolas"/>
                <a:sym typeface="Consolas"/>
              </a:rPr>
              <a:t>&lt;/plugins&gt;</a:t>
            </a:r>
            <a:r>
              <a:rPr lang="en-US" sz="900" dirty="0">
                <a:solidFill>
                  <a:srgbClr val="F8F8F8"/>
                </a:solidFill>
                <a:highlight>
                  <a:srgbClr val="000000"/>
                </a:highlight>
                <a:latin typeface="Consolas"/>
                <a:ea typeface="Consolas"/>
                <a:cs typeface="Consolas"/>
                <a:sym typeface="Consolas"/>
              </a:rPr>
              <a:t/>
            </a:r>
            <a:br>
              <a:rPr lang="en-US" sz="900" dirty="0">
                <a:solidFill>
                  <a:srgbClr val="F8F8F8"/>
                </a:solidFill>
                <a:highlight>
                  <a:srgbClr val="000000"/>
                </a:highlight>
                <a:latin typeface="Consolas"/>
                <a:ea typeface="Consolas"/>
                <a:cs typeface="Consolas"/>
                <a:sym typeface="Consolas"/>
              </a:rPr>
            </a:br>
            <a:endParaRPr lang="en-US" sz="900" dirty="0">
              <a:solidFill>
                <a:srgbClr val="89BDFF"/>
              </a:solidFill>
              <a:highlight>
                <a:srgbClr val="000000"/>
              </a:highlight>
              <a:latin typeface="Consolas"/>
              <a:ea typeface="Consolas"/>
              <a:cs typeface="Consolas"/>
              <a:sym typeface="Consolas"/>
            </a:endParaRPr>
          </a:p>
          <a:p>
            <a:pPr marL="0" marR="0" lvl="0" indent="0" algn="l" rtl="0">
              <a:lnSpc>
                <a:spcPct val="100000"/>
              </a:lnSpc>
              <a:spcBef>
                <a:spcPts val="0"/>
              </a:spcBef>
              <a:buNone/>
            </a:pPr>
            <a:endParaRPr sz="900" dirty="0">
              <a:solidFill>
                <a:srgbClr val="F8F8F8"/>
              </a:solidFill>
              <a:highlight>
                <a:srgbClr val="000000"/>
              </a:highlight>
              <a:latin typeface="Consolas"/>
              <a:ea typeface="Consolas"/>
              <a:cs typeface="Consolas"/>
              <a:sym typeface="Consolas"/>
            </a:endParaRPr>
          </a:p>
        </p:txBody>
      </p:sp>
    </p:spTree>
    <p:extLst>
      <p:ext uri="{BB962C8B-B14F-4D97-AF65-F5344CB8AC3E}">
        <p14:creationId xmlns:p14="http://schemas.microsoft.com/office/powerpoint/2010/main" val="19578970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477600" y="264375"/>
            <a:ext cx="115664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Deployment through build tools</a:t>
            </a:r>
          </a:p>
        </p:txBody>
      </p:sp>
      <p:sp>
        <p:nvSpPr>
          <p:cNvPr id="661" name="Shape 661"/>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27</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62" name="Shape 662"/>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663" name="Shape 663"/>
          <p:cNvSpPr txBox="1">
            <a:spLocks noGrp="1"/>
          </p:cNvSpPr>
          <p:nvPr>
            <p:ph type="body" idx="4294967295"/>
          </p:nvPr>
        </p:nvSpPr>
        <p:spPr>
          <a:xfrm>
            <a:off x="533050" y="1101100"/>
            <a:ext cx="11113200" cy="750600"/>
          </a:xfrm>
          <a:prstGeom prst="rect">
            <a:avLst/>
          </a:prstGeom>
          <a:noFill/>
          <a:ln>
            <a:noFill/>
          </a:ln>
        </p:spPr>
        <p:txBody>
          <a:bodyPr lIns="91375" tIns="45675" rIns="91375" bIns="45675" anchor="t" anchorCtr="0">
            <a:noAutofit/>
          </a:bodyPr>
          <a:lstStyle/>
          <a:p>
            <a:pPr marL="457200" marR="0" lvl="0" indent="-228600" algn="l" rtl="0">
              <a:spcBef>
                <a:spcPts val="0"/>
              </a:spcBef>
            </a:pPr>
            <a:r>
              <a:rPr lang="en-US"/>
              <a:t>Get it now! </a:t>
            </a:r>
            <a:r>
              <a:rPr lang="en-US" u="sng">
                <a:solidFill>
                  <a:schemeClr val="hlink"/>
                </a:solidFill>
                <a:hlinkClick r:id="rId3"/>
              </a:rPr>
              <a:t>https://github.com/apigee/apigee-deploy-maven-plugin</a:t>
            </a:r>
            <a:r>
              <a:rPr lang="en-US"/>
              <a:t> </a:t>
            </a:r>
          </a:p>
        </p:txBody>
      </p:sp>
      <p:pic>
        <p:nvPicPr>
          <p:cNvPr id="664" name="Shape 664"/>
          <p:cNvPicPr preferRelativeResize="0"/>
          <p:nvPr/>
        </p:nvPicPr>
        <p:blipFill>
          <a:blip r:embed="rId4">
            <a:alphaModFix/>
          </a:blip>
          <a:stretch>
            <a:fillRect/>
          </a:stretch>
        </p:blipFill>
        <p:spPr>
          <a:xfrm>
            <a:off x="9438525" y="151725"/>
            <a:ext cx="2662099" cy="609349"/>
          </a:xfrm>
          <a:prstGeom prst="rect">
            <a:avLst/>
          </a:prstGeom>
          <a:noFill/>
          <a:ln>
            <a:noFill/>
          </a:ln>
        </p:spPr>
      </p:pic>
      <p:sp>
        <p:nvSpPr>
          <p:cNvPr id="665" name="Shape 665"/>
          <p:cNvSpPr txBox="1">
            <a:spLocks noGrp="1"/>
          </p:cNvSpPr>
          <p:nvPr>
            <p:ph type="body" idx="4294967295"/>
          </p:nvPr>
        </p:nvSpPr>
        <p:spPr>
          <a:xfrm>
            <a:off x="646200" y="1507900"/>
            <a:ext cx="11229299" cy="4384799"/>
          </a:xfrm>
          <a:prstGeom prst="rect">
            <a:avLst/>
          </a:prstGeom>
          <a:solidFill>
            <a:srgbClr val="000000"/>
          </a:solidFill>
          <a:ln>
            <a:noFill/>
          </a:ln>
        </p:spPr>
        <p:txBody>
          <a:bodyPr lIns="91375" tIns="45675" rIns="91375" bIns="45675" anchor="t" anchorCtr="0">
            <a:noAutofit/>
          </a:bodyPr>
          <a:lstStyle/>
          <a:p>
            <a:pPr marL="0" lvl="0" indent="0" rtl="0">
              <a:lnSpc>
                <a:spcPct val="100000"/>
              </a:lnSpc>
              <a:spcBef>
                <a:spcPts val="0"/>
              </a:spcBef>
              <a:buNone/>
            </a:pPr>
            <a:r>
              <a:rPr lang="en-US" sz="1000">
                <a:solidFill>
                  <a:srgbClr val="89BDFF"/>
                </a:solidFill>
                <a:highlight>
                  <a:srgbClr val="000000"/>
                </a:highlight>
                <a:latin typeface="Consolas"/>
                <a:ea typeface="Consolas"/>
                <a:cs typeface="Consolas"/>
                <a:sym typeface="Consolas"/>
              </a:rPr>
              <a:t>&lt;project xmlns=</a:t>
            </a:r>
            <a:r>
              <a:rPr lang="en-US" sz="1000">
                <a:solidFill>
                  <a:srgbClr val="65B042"/>
                </a:solidFill>
                <a:highlight>
                  <a:srgbClr val="000000"/>
                </a:highlight>
                <a:latin typeface="Consolas"/>
                <a:ea typeface="Consolas"/>
                <a:cs typeface="Consolas"/>
                <a:sym typeface="Consolas"/>
              </a:rPr>
              <a:t>"http://maven.apache.org/POM/4.0.0"</a:t>
            </a:r>
            <a:r>
              <a:rPr lang="en-US" sz="1000">
                <a:solidFill>
                  <a:srgbClr val="89BDFF"/>
                </a:solidFill>
                <a:highlight>
                  <a:srgbClr val="000000"/>
                </a:highlight>
                <a:latin typeface="Consolas"/>
                <a:ea typeface="Consolas"/>
                <a:cs typeface="Consolas"/>
                <a:sym typeface="Consolas"/>
              </a:rPr>
              <a:t> xmlns:xsi=</a:t>
            </a:r>
            <a:r>
              <a:rPr lang="en-US" sz="1000">
                <a:solidFill>
                  <a:srgbClr val="65B042"/>
                </a:solidFill>
                <a:highlight>
                  <a:srgbClr val="000000"/>
                </a:highlight>
                <a:latin typeface="Consolas"/>
                <a:ea typeface="Consolas"/>
                <a:cs typeface="Consolas"/>
                <a:sym typeface="Consolas"/>
              </a:rPr>
              <a:t>"http://www.w3.org/2001/XMLSchema-instance"</a:t>
            </a:r>
            <a:r>
              <a:rPr lang="en-US" sz="1000">
                <a:solidFill>
                  <a:srgbClr val="89BDFF"/>
                </a:solidFill>
                <a:highlight>
                  <a:srgbClr val="000000"/>
                </a:highlight>
                <a:latin typeface="Consolas"/>
                <a:ea typeface="Consolas"/>
                <a:cs typeface="Consolas"/>
                <a:sym typeface="Consolas"/>
              </a:rPr>
              <a:t/>
            </a:r>
            <a:br>
              <a:rPr lang="en-US" sz="1000">
                <a:solidFill>
                  <a:srgbClr val="89BDFF"/>
                </a:solidFill>
                <a:highlight>
                  <a:srgbClr val="000000"/>
                </a:highlight>
                <a:latin typeface="Consolas"/>
                <a:ea typeface="Consolas"/>
                <a:cs typeface="Consolas"/>
                <a:sym typeface="Consolas"/>
              </a:rPr>
            </a:br>
            <a:r>
              <a:rPr lang="en-US" sz="1000">
                <a:solidFill>
                  <a:srgbClr val="89BDFF"/>
                </a:solidFill>
                <a:highlight>
                  <a:srgbClr val="000000"/>
                </a:highlight>
                <a:latin typeface="Consolas"/>
                <a:ea typeface="Consolas"/>
                <a:cs typeface="Consolas"/>
                <a:sym typeface="Consolas"/>
              </a:rPr>
              <a:t>         xsi:schemaLocation=</a:t>
            </a:r>
            <a:r>
              <a:rPr lang="en-US" sz="1000">
                <a:solidFill>
                  <a:srgbClr val="65B042"/>
                </a:solidFill>
                <a:highlight>
                  <a:srgbClr val="000000"/>
                </a:highlight>
                <a:latin typeface="Consolas"/>
                <a:ea typeface="Consolas"/>
                <a:cs typeface="Consolas"/>
                <a:sym typeface="Consolas"/>
              </a:rPr>
              <a:t>"http://maven.apache.org/POM/4.0.0 http://maven.apache.org/xsd/maven-4.0.0.xsd"</a:t>
            </a:r>
            <a:r>
              <a:rPr lang="en-US" sz="1000">
                <a:solidFill>
                  <a:srgbClr val="89BDFF"/>
                </a:solidFill>
                <a:highlight>
                  <a:srgbClr val="000000"/>
                </a:highlight>
                <a:latin typeface="Consolas"/>
                <a:ea typeface="Consolas"/>
                <a:cs typeface="Consolas"/>
                <a:sym typeface="Consolas"/>
              </a:rPr>
              <a:t>&gt;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&lt;modelVersion&gt;</a:t>
            </a:r>
            <a:r>
              <a:rPr lang="en-US" sz="1000">
                <a:solidFill>
                  <a:srgbClr val="F8F8F8"/>
                </a:solidFill>
                <a:highlight>
                  <a:srgbClr val="000000"/>
                </a:highlight>
                <a:latin typeface="Consolas"/>
                <a:ea typeface="Consolas"/>
                <a:cs typeface="Consolas"/>
                <a:sym typeface="Consolas"/>
              </a:rPr>
              <a:t>4.0.0</a:t>
            </a:r>
            <a:r>
              <a:rPr lang="en-US" sz="1000">
                <a:solidFill>
                  <a:srgbClr val="89BDFF"/>
                </a:solidFill>
                <a:highlight>
                  <a:srgbClr val="000000"/>
                </a:highlight>
                <a:latin typeface="Consolas"/>
                <a:ea typeface="Consolas"/>
                <a:cs typeface="Consolas"/>
                <a:sym typeface="Consolas"/>
              </a:rPr>
              <a:t>&lt;/modelVersion&gt;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&lt;groupId&gt;</a:t>
            </a:r>
            <a:r>
              <a:rPr lang="en-US" sz="1000">
                <a:solidFill>
                  <a:srgbClr val="F8F8F8"/>
                </a:solidFill>
                <a:highlight>
                  <a:srgbClr val="000000"/>
                </a:highlight>
                <a:latin typeface="Consolas"/>
                <a:ea typeface="Consolas"/>
                <a:cs typeface="Consolas"/>
                <a:sym typeface="Consolas"/>
              </a:rPr>
              <a:t>apigee</a:t>
            </a:r>
            <a:r>
              <a:rPr lang="en-US" sz="1000">
                <a:solidFill>
                  <a:srgbClr val="89BDFF"/>
                </a:solidFill>
                <a:highlight>
                  <a:srgbClr val="000000"/>
                </a:highlight>
                <a:latin typeface="Consolas"/>
                <a:ea typeface="Consolas"/>
                <a:cs typeface="Consolas"/>
                <a:sym typeface="Consolas"/>
              </a:rPr>
              <a:t>&lt;/groupId&gt;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&lt;artifactId&gt;</a:t>
            </a:r>
            <a:r>
              <a:rPr lang="en-US" sz="1000">
                <a:solidFill>
                  <a:srgbClr val="F8F8F8"/>
                </a:solidFill>
                <a:highlight>
                  <a:srgbClr val="000000"/>
                </a:highlight>
                <a:latin typeface="Consolas"/>
                <a:ea typeface="Consolas"/>
                <a:cs typeface="Consolas"/>
                <a:sym typeface="Consolas"/>
              </a:rPr>
              <a:t>parent-pom</a:t>
            </a:r>
            <a:r>
              <a:rPr lang="en-US" sz="1000">
                <a:solidFill>
                  <a:srgbClr val="89BDFF"/>
                </a:solidFill>
                <a:highlight>
                  <a:srgbClr val="000000"/>
                </a:highlight>
                <a:latin typeface="Consolas"/>
                <a:ea typeface="Consolas"/>
                <a:cs typeface="Consolas"/>
                <a:sym typeface="Consolas"/>
              </a:rPr>
              <a:t>&lt;/artifactId&gt;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&lt;packaging&gt;</a:t>
            </a:r>
            <a:r>
              <a:rPr lang="en-US" sz="1000">
                <a:solidFill>
                  <a:srgbClr val="F8F8F8"/>
                </a:solidFill>
                <a:highlight>
                  <a:srgbClr val="000000"/>
                </a:highlight>
                <a:latin typeface="Consolas"/>
                <a:ea typeface="Consolas"/>
                <a:cs typeface="Consolas"/>
                <a:sym typeface="Consolas"/>
              </a:rPr>
              <a:t>pom</a:t>
            </a:r>
            <a:r>
              <a:rPr lang="en-US" sz="1000">
                <a:solidFill>
                  <a:srgbClr val="89BDFF"/>
                </a:solidFill>
                <a:highlight>
                  <a:srgbClr val="000000"/>
                </a:highlight>
                <a:latin typeface="Consolas"/>
                <a:ea typeface="Consolas"/>
                <a:cs typeface="Consolas"/>
                <a:sym typeface="Consolas"/>
              </a:rPr>
              <a:t>&lt;/packaging&gt;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&lt;version&gt;</a:t>
            </a:r>
            <a:r>
              <a:rPr lang="en-US" sz="1000">
                <a:solidFill>
                  <a:srgbClr val="F8F8F8"/>
                </a:solidFill>
                <a:highlight>
                  <a:srgbClr val="000000"/>
                </a:highlight>
                <a:latin typeface="Consolas"/>
                <a:ea typeface="Consolas"/>
                <a:cs typeface="Consolas"/>
                <a:sym typeface="Consolas"/>
              </a:rPr>
              <a:t>1.0</a:t>
            </a:r>
            <a:r>
              <a:rPr lang="en-US" sz="1000">
                <a:solidFill>
                  <a:srgbClr val="89BDFF"/>
                </a:solidFill>
                <a:highlight>
                  <a:srgbClr val="000000"/>
                </a:highlight>
                <a:latin typeface="Consolas"/>
                <a:ea typeface="Consolas"/>
                <a:cs typeface="Consolas"/>
                <a:sym typeface="Consolas"/>
              </a:rPr>
              <a:t>&lt;/version&gt;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i="1">
                <a:solidFill>
                  <a:srgbClr val="AEAEAE"/>
                </a:solidFill>
                <a:highlight>
                  <a:srgbClr val="000000"/>
                </a:highlight>
                <a:latin typeface="Consolas"/>
                <a:ea typeface="Consolas"/>
                <a:cs typeface="Consolas"/>
                <a:sym typeface="Consolas"/>
              </a:rPr>
              <a:t>&lt;!-- This is where you add the environment specific properties under various profile names --&gt;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&lt;profiles&gt;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&lt;profile&gt;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&lt;id&gt;</a:t>
            </a:r>
            <a:r>
              <a:rPr lang="en-US" sz="1000">
                <a:solidFill>
                  <a:srgbClr val="F8F8F8"/>
                </a:solidFill>
                <a:highlight>
                  <a:srgbClr val="000000"/>
                </a:highlight>
                <a:latin typeface="Consolas"/>
                <a:ea typeface="Consolas"/>
                <a:cs typeface="Consolas"/>
                <a:sym typeface="Consolas"/>
              </a:rPr>
              <a:t>test</a:t>
            </a:r>
            <a:r>
              <a:rPr lang="en-US" sz="1000">
                <a:solidFill>
                  <a:srgbClr val="89BDFF"/>
                </a:solidFill>
                <a:highlight>
                  <a:srgbClr val="000000"/>
                </a:highlight>
                <a:latin typeface="Consolas"/>
                <a:ea typeface="Consolas"/>
                <a:cs typeface="Consolas"/>
                <a:sym typeface="Consolas"/>
              </a:rPr>
              <a:t>&lt;/id&gt;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&lt;properties&gt;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&lt;org&gt;</a:t>
            </a:r>
            <a:r>
              <a:rPr lang="en-US" sz="1000">
                <a:solidFill>
                  <a:srgbClr val="F8F8F8"/>
                </a:solidFill>
                <a:highlight>
                  <a:srgbClr val="000000"/>
                </a:highlight>
                <a:latin typeface="Consolas"/>
                <a:ea typeface="Consolas"/>
                <a:cs typeface="Consolas"/>
                <a:sym typeface="Consolas"/>
              </a:rPr>
              <a:t>testmyapi</a:t>
            </a:r>
            <a:r>
              <a:rPr lang="en-US" sz="1000">
                <a:solidFill>
                  <a:srgbClr val="89BDFF"/>
                </a:solidFill>
                <a:highlight>
                  <a:srgbClr val="000000"/>
                </a:highlight>
                <a:latin typeface="Consolas"/>
                <a:ea typeface="Consolas"/>
                <a:cs typeface="Consolas"/>
                <a:sym typeface="Consolas"/>
              </a:rPr>
              <a:t>&lt;/org&gt;</a:t>
            </a:r>
            <a:r>
              <a:rPr lang="en-US" sz="1000">
                <a:solidFill>
                  <a:srgbClr val="F8F8F8"/>
                </a:solidFill>
                <a:highlight>
                  <a:srgbClr val="000000"/>
                </a:highlight>
                <a:latin typeface="Consolas"/>
                <a:ea typeface="Consolas"/>
                <a:cs typeface="Consolas"/>
                <a:sym typeface="Consolas"/>
              </a:rPr>
              <a:t>  </a:t>
            </a:r>
            <a:r>
              <a:rPr lang="en-US" sz="1000" i="1">
                <a:solidFill>
                  <a:srgbClr val="AEAEAE"/>
                </a:solidFill>
                <a:highlight>
                  <a:srgbClr val="000000"/>
                </a:highlight>
                <a:latin typeface="Consolas"/>
                <a:ea typeface="Consolas"/>
                <a:cs typeface="Consolas"/>
                <a:sym typeface="Consolas"/>
              </a:rPr>
              <a:t>&lt;!-- default org, replace with default org to avoid passing parameter e.g. -Dorg testmyapi --&gt;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&lt;options&gt;</a:t>
            </a:r>
            <a:r>
              <a:rPr lang="en-US" sz="1000">
                <a:solidFill>
                  <a:srgbClr val="F8F8F8"/>
                </a:solidFill>
                <a:highlight>
                  <a:srgbClr val="000000"/>
                </a:highlight>
                <a:latin typeface="Consolas"/>
                <a:ea typeface="Consolas"/>
                <a:cs typeface="Consolas"/>
                <a:sym typeface="Consolas"/>
              </a:rPr>
              <a:t>validate</a:t>
            </a:r>
            <a:r>
              <a:rPr lang="en-US" sz="1000">
                <a:solidFill>
                  <a:srgbClr val="89BDFF"/>
                </a:solidFill>
                <a:highlight>
                  <a:srgbClr val="000000"/>
                </a:highlight>
                <a:latin typeface="Consolas"/>
                <a:ea typeface="Consolas"/>
                <a:cs typeface="Consolas"/>
                <a:sym typeface="Consolas"/>
              </a:rPr>
              <a:t>&lt;/options&gt;</a:t>
            </a:r>
            <a:r>
              <a:rPr lang="en-US" sz="1000">
                <a:solidFill>
                  <a:srgbClr val="F8F8F8"/>
                </a:solidFill>
                <a:highlight>
                  <a:srgbClr val="000000"/>
                </a:highlight>
                <a:latin typeface="Consolas"/>
                <a:ea typeface="Consolas"/>
                <a:cs typeface="Consolas"/>
                <a:sym typeface="Consolas"/>
              </a:rPr>
              <a:t>  </a:t>
            </a:r>
            <a:r>
              <a:rPr lang="en-US" sz="1000" i="1">
                <a:solidFill>
                  <a:srgbClr val="AEAEAE"/>
                </a:solidFill>
                <a:highlight>
                  <a:srgbClr val="000000"/>
                </a:highlight>
                <a:latin typeface="Consolas"/>
                <a:ea typeface="Consolas"/>
                <a:cs typeface="Consolas"/>
                <a:sym typeface="Consolas"/>
              </a:rPr>
              <a:t>&lt;!-- default org, replace with default org to avoid passing parameter e.g. -Dorg testmyapi --&gt;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&lt;apigee.profile&gt;</a:t>
            </a:r>
            <a:r>
              <a:rPr lang="en-US" sz="1000">
                <a:solidFill>
                  <a:srgbClr val="F8F8F8"/>
                </a:solidFill>
                <a:highlight>
                  <a:srgbClr val="000000"/>
                </a:highlight>
                <a:latin typeface="Consolas"/>
                <a:ea typeface="Consolas"/>
                <a:cs typeface="Consolas"/>
                <a:sym typeface="Consolas"/>
              </a:rPr>
              <a:t>test</a:t>
            </a:r>
            <a:r>
              <a:rPr lang="en-US" sz="1000">
                <a:solidFill>
                  <a:srgbClr val="89BDFF"/>
                </a:solidFill>
                <a:highlight>
                  <a:srgbClr val="000000"/>
                </a:highlight>
                <a:latin typeface="Consolas"/>
                <a:ea typeface="Consolas"/>
                <a:cs typeface="Consolas"/>
                <a:sym typeface="Consolas"/>
              </a:rPr>
              <a:t>&lt;/apigee.profile&gt;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&lt;apigee.env&gt;</a:t>
            </a:r>
            <a:r>
              <a:rPr lang="en-US" sz="1000">
                <a:solidFill>
                  <a:srgbClr val="F8F8F8"/>
                </a:solidFill>
                <a:highlight>
                  <a:srgbClr val="000000"/>
                </a:highlight>
                <a:latin typeface="Consolas"/>
                <a:ea typeface="Consolas"/>
                <a:cs typeface="Consolas"/>
                <a:sym typeface="Consolas"/>
              </a:rPr>
              <a:t>test</a:t>
            </a:r>
            <a:r>
              <a:rPr lang="en-US" sz="1000">
                <a:solidFill>
                  <a:srgbClr val="89BDFF"/>
                </a:solidFill>
                <a:highlight>
                  <a:srgbClr val="000000"/>
                </a:highlight>
                <a:latin typeface="Consolas"/>
                <a:ea typeface="Consolas"/>
                <a:cs typeface="Consolas"/>
                <a:sym typeface="Consolas"/>
              </a:rPr>
              <a:t>&lt;/apigee.env&gt;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&lt;apigee.hosturl&gt;</a:t>
            </a:r>
            <a:r>
              <a:rPr lang="en-US" sz="1000">
                <a:solidFill>
                  <a:srgbClr val="F8F8F8"/>
                </a:solidFill>
                <a:highlight>
                  <a:srgbClr val="000000"/>
                </a:highlight>
                <a:latin typeface="Consolas"/>
                <a:ea typeface="Consolas"/>
                <a:cs typeface="Consolas"/>
                <a:sym typeface="Consolas"/>
              </a:rPr>
              <a:t>https://api.enterprise.apigee.com</a:t>
            </a:r>
            <a:r>
              <a:rPr lang="en-US" sz="1000">
                <a:solidFill>
                  <a:srgbClr val="89BDFF"/>
                </a:solidFill>
                <a:highlight>
                  <a:srgbClr val="000000"/>
                </a:highlight>
                <a:latin typeface="Consolas"/>
                <a:ea typeface="Consolas"/>
                <a:cs typeface="Consolas"/>
                <a:sym typeface="Consolas"/>
              </a:rPr>
              <a:t>&lt;/apigee.hosturl&gt;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&lt;apigee.apiversion&gt;</a:t>
            </a:r>
            <a:r>
              <a:rPr lang="en-US" sz="1000">
                <a:solidFill>
                  <a:srgbClr val="F8F8F8"/>
                </a:solidFill>
                <a:highlight>
                  <a:srgbClr val="000000"/>
                </a:highlight>
                <a:latin typeface="Consolas"/>
                <a:ea typeface="Consolas"/>
                <a:cs typeface="Consolas"/>
                <a:sym typeface="Consolas"/>
              </a:rPr>
              <a:t>v1</a:t>
            </a:r>
            <a:r>
              <a:rPr lang="en-US" sz="1000">
                <a:solidFill>
                  <a:srgbClr val="89BDFF"/>
                </a:solidFill>
                <a:highlight>
                  <a:srgbClr val="000000"/>
                </a:highlight>
                <a:latin typeface="Consolas"/>
                <a:ea typeface="Consolas"/>
                <a:cs typeface="Consolas"/>
                <a:sym typeface="Consolas"/>
              </a:rPr>
              <a:t>&lt;/apigee.apiversion&gt;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&lt;apigee.org&gt;</a:t>
            </a:r>
            <a:r>
              <a:rPr lang="en-US" sz="1000">
                <a:solidFill>
                  <a:srgbClr val="F8F8F8"/>
                </a:solidFill>
                <a:highlight>
                  <a:srgbClr val="000000"/>
                </a:highlight>
                <a:latin typeface="Consolas"/>
                <a:ea typeface="Consolas"/>
                <a:cs typeface="Consolas"/>
                <a:sym typeface="Consolas"/>
              </a:rPr>
              <a:t>${org}</a:t>
            </a:r>
            <a:r>
              <a:rPr lang="en-US" sz="1000">
                <a:solidFill>
                  <a:srgbClr val="89BDFF"/>
                </a:solidFill>
                <a:highlight>
                  <a:srgbClr val="000000"/>
                </a:highlight>
                <a:latin typeface="Consolas"/>
                <a:ea typeface="Consolas"/>
                <a:cs typeface="Consolas"/>
                <a:sym typeface="Consolas"/>
              </a:rPr>
              <a:t>&lt;/apigee.org&gt;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&lt;apigee.username&gt;</a:t>
            </a:r>
            <a:r>
              <a:rPr lang="en-US" sz="1000">
                <a:solidFill>
                  <a:srgbClr val="F8F8F8"/>
                </a:solidFill>
                <a:highlight>
                  <a:srgbClr val="000000"/>
                </a:highlight>
                <a:latin typeface="Consolas"/>
                <a:ea typeface="Consolas"/>
                <a:cs typeface="Consolas"/>
                <a:sym typeface="Consolas"/>
              </a:rPr>
              <a:t>${username}</a:t>
            </a:r>
            <a:r>
              <a:rPr lang="en-US" sz="1000">
                <a:solidFill>
                  <a:srgbClr val="89BDFF"/>
                </a:solidFill>
                <a:highlight>
                  <a:srgbClr val="000000"/>
                </a:highlight>
                <a:latin typeface="Consolas"/>
                <a:ea typeface="Consolas"/>
                <a:cs typeface="Consolas"/>
                <a:sym typeface="Consolas"/>
              </a:rPr>
              <a:t>&lt;/apigee.username&gt;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&lt;apigee.password&gt;</a:t>
            </a:r>
            <a:r>
              <a:rPr lang="en-US" sz="1000">
                <a:solidFill>
                  <a:srgbClr val="F8F8F8"/>
                </a:solidFill>
                <a:highlight>
                  <a:srgbClr val="000000"/>
                </a:highlight>
                <a:latin typeface="Consolas"/>
                <a:ea typeface="Consolas"/>
                <a:cs typeface="Consolas"/>
                <a:sym typeface="Consolas"/>
              </a:rPr>
              <a:t>${password}</a:t>
            </a:r>
            <a:r>
              <a:rPr lang="en-US" sz="1000">
                <a:solidFill>
                  <a:srgbClr val="89BDFF"/>
                </a:solidFill>
                <a:highlight>
                  <a:srgbClr val="000000"/>
                </a:highlight>
                <a:latin typeface="Consolas"/>
                <a:ea typeface="Consolas"/>
                <a:cs typeface="Consolas"/>
                <a:sym typeface="Consolas"/>
              </a:rPr>
              <a:t>&lt;/apigee.password&gt;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&lt;apigee.options&gt;</a:t>
            </a:r>
            <a:r>
              <a:rPr lang="en-US" sz="1000">
                <a:solidFill>
                  <a:srgbClr val="F8F8F8"/>
                </a:solidFill>
                <a:highlight>
                  <a:srgbClr val="000000"/>
                </a:highlight>
                <a:latin typeface="Consolas"/>
                <a:ea typeface="Consolas"/>
                <a:cs typeface="Consolas"/>
                <a:sym typeface="Consolas"/>
              </a:rPr>
              <a:t>${options}</a:t>
            </a:r>
            <a:r>
              <a:rPr lang="en-US" sz="1000">
                <a:solidFill>
                  <a:srgbClr val="89BDFF"/>
                </a:solidFill>
                <a:highlight>
                  <a:srgbClr val="000000"/>
                </a:highlight>
                <a:latin typeface="Consolas"/>
                <a:ea typeface="Consolas"/>
                <a:cs typeface="Consolas"/>
                <a:sym typeface="Consolas"/>
              </a:rPr>
              <a:t>&lt;/apigee.options&gt;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i="1">
                <a:solidFill>
                  <a:srgbClr val="AEAEAE"/>
                </a:solidFill>
                <a:highlight>
                  <a:srgbClr val="000000"/>
                </a:highlight>
                <a:latin typeface="Consolas"/>
                <a:ea typeface="Consolas"/>
                <a:cs typeface="Consolas"/>
                <a:sym typeface="Consolas"/>
              </a:rPr>
              <a:t>&lt;!--apigee.override.delay&gt;10&lt;/apigee.override.delay--&gt;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i="1">
                <a:solidFill>
                  <a:srgbClr val="AEAEAE"/>
                </a:solidFill>
                <a:highlight>
                  <a:srgbClr val="000000"/>
                </a:highlight>
                <a:latin typeface="Consolas"/>
                <a:ea typeface="Consolas"/>
                <a:cs typeface="Consolas"/>
                <a:sym typeface="Consolas"/>
              </a:rPr>
              <a:t>&lt;!--apigee.delay&gt;1000&lt;/apigee.delay--&gt;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&lt;/properties&gt;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&lt;/profile&gt;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F8F8F8"/>
                </a:solidFill>
                <a:highlight>
                  <a:srgbClr val="000000"/>
                </a:highlight>
                <a:latin typeface="Consolas"/>
                <a:ea typeface="Consolas"/>
                <a:cs typeface="Consolas"/>
                <a:sym typeface="Consolas"/>
              </a:rPr>
              <a:t>    </a:t>
            </a:r>
            <a:r>
              <a:rPr lang="en-US" sz="1000">
                <a:solidFill>
                  <a:srgbClr val="89BDFF"/>
                </a:solidFill>
                <a:highlight>
                  <a:srgbClr val="000000"/>
                </a:highlight>
                <a:latin typeface="Consolas"/>
                <a:ea typeface="Consolas"/>
                <a:cs typeface="Consolas"/>
                <a:sym typeface="Consolas"/>
              </a:rPr>
              <a:t>&lt;/profiles&gt;</a:t>
            </a:r>
            <a:r>
              <a:rPr lang="en-US" sz="1000">
                <a:solidFill>
                  <a:srgbClr val="F8F8F8"/>
                </a:solidFill>
                <a:highlight>
                  <a:srgbClr val="000000"/>
                </a:highlight>
                <a:latin typeface="Consolas"/>
                <a:ea typeface="Consolas"/>
                <a:cs typeface="Consolas"/>
                <a:sym typeface="Consolas"/>
              </a:rPr>
              <a:t/>
            </a:r>
            <a:br>
              <a:rPr lang="en-US" sz="1000">
                <a:solidFill>
                  <a:srgbClr val="F8F8F8"/>
                </a:solidFill>
                <a:highlight>
                  <a:srgbClr val="000000"/>
                </a:highlight>
                <a:latin typeface="Consolas"/>
                <a:ea typeface="Consolas"/>
                <a:cs typeface="Consolas"/>
                <a:sym typeface="Consolas"/>
              </a:rPr>
            </a:br>
            <a:r>
              <a:rPr lang="en-US" sz="1000">
                <a:solidFill>
                  <a:srgbClr val="89BDFF"/>
                </a:solidFill>
                <a:highlight>
                  <a:srgbClr val="000000"/>
                </a:highlight>
                <a:latin typeface="Consolas"/>
                <a:ea typeface="Consolas"/>
                <a:cs typeface="Consolas"/>
                <a:sym typeface="Consolas"/>
              </a:rPr>
              <a:t>&lt;/project&gt;</a:t>
            </a:r>
          </a:p>
          <a:p>
            <a:pPr marL="0" marR="0" lvl="0" indent="0" algn="l" rtl="0">
              <a:lnSpc>
                <a:spcPct val="100000"/>
              </a:lnSpc>
              <a:spcBef>
                <a:spcPts val="0"/>
              </a:spcBef>
              <a:buNone/>
            </a:pPr>
            <a:endParaRPr sz="1000">
              <a:solidFill>
                <a:srgbClr val="F8F8F8"/>
              </a:solidFill>
              <a:highlight>
                <a:srgbClr val="000000"/>
              </a:highlight>
              <a:latin typeface="Consolas"/>
              <a:ea typeface="Consolas"/>
              <a:cs typeface="Consolas"/>
              <a:sym typeface="Consolas"/>
            </a:endParaRPr>
          </a:p>
        </p:txBody>
      </p:sp>
    </p:spTree>
    <p:extLst>
      <p:ext uri="{BB962C8B-B14F-4D97-AF65-F5344CB8AC3E}">
        <p14:creationId xmlns:p14="http://schemas.microsoft.com/office/powerpoint/2010/main" val="14214787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erstock_129038348.jpg"/>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0" y="-1"/>
            <a:ext cx="12179300" cy="6858001"/>
          </a:xfrm>
          <a:prstGeom prst="rect">
            <a:avLst/>
          </a:prstGeom>
        </p:spPr>
      </p:pic>
      <p:sp>
        <p:nvSpPr>
          <p:cNvPr id="8" name="Rectangle 7"/>
          <p:cNvSpPr/>
          <p:nvPr/>
        </p:nvSpPr>
        <p:spPr>
          <a:xfrm>
            <a:off x="-20872" y="-39224"/>
            <a:ext cx="12200172" cy="6897224"/>
          </a:xfrm>
          <a:prstGeom prst="rect">
            <a:avLst/>
          </a:prstGeom>
          <a:gradFill flip="none" rotWithShape="1">
            <a:gsLst>
              <a:gs pos="36000">
                <a:srgbClr val="FD2A00">
                  <a:alpha val="79000"/>
                </a:srgbClr>
              </a:gs>
              <a:gs pos="100000">
                <a:srgbClr val="940000">
                  <a:alpha val="84000"/>
                </a:srgbClr>
              </a:gs>
            </a:gsLst>
            <a:path path="circle">
              <a:fillToRect t="100000" r="100000"/>
            </a:path>
            <a:tileRect l="-100000" b="-100000"/>
          </a:gradFill>
          <a:ln w="12700" cap="flat" cmpd="sng" algn="ctr">
            <a:noFill/>
            <a:prstDash val="solid"/>
          </a:ln>
          <a:effectLst/>
        </p:spPr>
        <p:txBody>
          <a:bodyPr lIns="45683" tIns="22842" rIns="45683" bIns="22842" rtlCol="0" anchor="ctr"/>
          <a:lstStyle/>
          <a:p>
            <a:pPr algn="ctr" defTabSz="456834"/>
            <a:endParaRPr lang="en-US" sz="700" kern="0">
              <a:solidFill>
                <a:srgbClr val="FFFFFF"/>
              </a:solidFill>
              <a:latin typeface="Helvetica Neue Thin"/>
            </a:endParaRPr>
          </a:p>
        </p:txBody>
      </p:sp>
      <p:sp>
        <p:nvSpPr>
          <p:cNvPr id="11" name="TextBox 10"/>
          <p:cNvSpPr txBox="1"/>
          <p:nvPr/>
        </p:nvSpPr>
        <p:spPr>
          <a:xfrm>
            <a:off x="3385236" y="3370652"/>
            <a:ext cx="5404102" cy="938626"/>
          </a:xfrm>
          <a:prstGeom prst="rect">
            <a:avLst/>
          </a:prstGeom>
        </p:spPr>
        <p:txBody>
          <a:bodyPr vert="horz" wrap="none" lIns="121828" tIns="60914" rIns="121828" bIns="60914" rtlCol="0">
            <a:spAutoFit/>
          </a:bodyPr>
          <a:lstStyle/>
          <a:p>
            <a:pPr algn="ctr">
              <a:buClr>
                <a:schemeClr val="accent2"/>
              </a:buClr>
              <a:buSzPct val="80000"/>
            </a:pPr>
            <a:r>
              <a:rPr lang="en-US" sz="5300" kern="0" spc="13" dirty="0" smtClean="0">
                <a:solidFill>
                  <a:schemeClr val="bg1"/>
                </a:solidFill>
                <a:latin typeface="Helvetica Neue Thin"/>
                <a:cs typeface="Helvetica Neue Thin"/>
              </a:rPr>
              <a:t>Integration Testing</a:t>
            </a:r>
            <a:endParaRPr lang="en-US" sz="5300" kern="0" spc="13" dirty="0">
              <a:solidFill>
                <a:schemeClr val="bg1"/>
              </a:solidFill>
              <a:latin typeface="Helvetica Neue Thin"/>
              <a:cs typeface="Helvetica Neue Thin"/>
            </a:endParaRPr>
          </a:p>
        </p:txBody>
      </p:sp>
      <p:sp>
        <p:nvSpPr>
          <p:cNvPr id="7" name="Freeform 1"/>
          <p:cNvSpPr>
            <a:spLocks noChangeArrowheads="1"/>
          </p:cNvSpPr>
          <p:nvPr/>
        </p:nvSpPr>
        <p:spPr bwMode="auto">
          <a:xfrm>
            <a:off x="5277907" y="935453"/>
            <a:ext cx="1504564" cy="1429283"/>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1"/>
          </a:solidFill>
          <a:ln>
            <a:noFill/>
          </a:ln>
          <a:effectLst/>
        </p:spPr>
        <p:txBody>
          <a:bodyPr wrap="none" lIns="45683" tIns="22842" rIns="45683" bIns="22842" anchor="ctr"/>
          <a:lstStyle/>
          <a:p>
            <a:endParaRPr lang="en-US"/>
          </a:p>
        </p:txBody>
      </p:sp>
      <p:sp>
        <p:nvSpPr>
          <p:cNvPr id="2" name="Slide Number Placeholder 1"/>
          <p:cNvSpPr>
            <a:spLocks noGrp="1"/>
          </p:cNvSpPr>
          <p:nvPr>
            <p:ph type="sldNum" sz="quarter" idx="4"/>
          </p:nvPr>
        </p:nvSpPr>
        <p:spPr/>
        <p:txBody>
          <a:body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28</a:t>
            </a:fld>
            <a:endParaRPr lang="en-US" kern="1200" dirty="0">
              <a:solidFill>
                <a:srgbClr val="5A5A5A">
                  <a:lumMod val="40000"/>
                  <a:lumOff val="60000"/>
                </a:srgbClr>
              </a:solidFill>
              <a:ea typeface="+mn-ea"/>
            </a:endParaRPr>
          </a:p>
        </p:txBody>
      </p:sp>
    </p:spTree>
    <p:extLst>
      <p:ext uri="{BB962C8B-B14F-4D97-AF65-F5344CB8AC3E}">
        <p14:creationId xmlns:p14="http://schemas.microsoft.com/office/powerpoint/2010/main" val="14456162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Integration Testing</a:t>
            </a:r>
            <a:endParaRPr lang="en-US" dirty="0"/>
          </a:p>
        </p:txBody>
      </p:sp>
      <p:sp>
        <p:nvSpPr>
          <p:cNvPr id="20" name="Slide Number Placeholder 1"/>
          <p:cNvSpPr>
            <a:spLocks noGrp="1"/>
          </p:cNvSpPr>
          <p:nvPr>
            <p:ph type="sldNum" sz="quarter" idx="4"/>
          </p:nvPr>
        </p:nvSpPr>
        <p:spPr/>
        <p:txBody>
          <a:bodyPr/>
          <a:lstStyle/>
          <a:p>
            <a:fld id="{9A68FE36-BDA6-4A87-8648-115964FC2835}" type="slidenum">
              <a:rPr lang="en-US" smtClean="0"/>
              <a:pPr/>
              <a:t>29</a:t>
            </a:fld>
            <a:endParaRPr lang="en-US" dirty="0"/>
          </a:p>
        </p:txBody>
      </p:sp>
      <p:sp>
        <p:nvSpPr>
          <p:cNvPr id="4" name="Rectangle 3"/>
          <p:cNvSpPr/>
          <p:nvPr/>
        </p:nvSpPr>
        <p:spPr>
          <a:xfrm>
            <a:off x="1" y="5231383"/>
            <a:ext cx="12202661" cy="1647785"/>
          </a:xfrm>
          <a:prstGeom prst="rect">
            <a:avLst/>
          </a:prstGeom>
          <a:solidFill>
            <a:srgbClr val="FD2A00"/>
          </a:solidFill>
          <a:ln>
            <a:noFill/>
          </a:ln>
        </p:spPr>
        <p:style>
          <a:lnRef idx="2">
            <a:schemeClr val="accent1">
              <a:shade val="50000"/>
            </a:schemeClr>
          </a:lnRef>
          <a:fillRef idx="1">
            <a:schemeClr val="accent1"/>
          </a:fillRef>
          <a:effectRef idx="0">
            <a:schemeClr val="accent1"/>
          </a:effectRef>
          <a:fontRef idx="minor">
            <a:schemeClr val="lt1"/>
          </a:fontRef>
        </p:style>
        <p:txBody>
          <a:bodyPr lIns="45683" tIns="22842" rIns="45683" bIns="22842" rtlCol="0" anchor="ctr"/>
          <a:lstStyle/>
          <a:p>
            <a:pPr algn="ctr"/>
            <a:endParaRPr lang="en-US" dirty="0"/>
          </a:p>
        </p:txBody>
      </p:sp>
      <p:sp>
        <p:nvSpPr>
          <p:cNvPr id="5" name="Text Placeholder 5"/>
          <p:cNvSpPr txBox="1">
            <a:spLocks/>
          </p:cNvSpPr>
          <p:nvPr/>
        </p:nvSpPr>
        <p:spPr>
          <a:xfrm>
            <a:off x="-10307" y="5352849"/>
            <a:ext cx="12212599" cy="469360"/>
          </a:xfrm>
          <a:prstGeom prst="rect">
            <a:avLst/>
          </a:prstGeom>
        </p:spPr>
        <p:txBody>
          <a:bodyPr lIns="45683" tIns="22842" rIns="45683" bIns="22842">
            <a:spAutoFit/>
          </a:bodyPr>
          <a:lstStyle>
            <a:lvl1pPr marL="0" indent="0" algn="ctr" defTabSz="1828891" rtl="0" eaLnBrk="1" latinLnBrk="0" hangingPunct="1">
              <a:lnSpc>
                <a:spcPct val="90000"/>
              </a:lnSpc>
              <a:spcBef>
                <a:spcPts val="2000"/>
              </a:spcBef>
              <a:buFont typeface="Arial" panose="020B0604020202020204" pitchFamily="34" charset="0"/>
              <a:buNone/>
              <a:defRPr sz="4800" kern="1200">
                <a:solidFill>
                  <a:srgbClr val="FFFFFF"/>
                </a:solidFill>
                <a:latin typeface="+mn-lt"/>
                <a:ea typeface="+mn-ea"/>
                <a:cs typeface="+mn-cs"/>
              </a:defRPr>
            </a:lvl1pPr>
            <a:lvl2pPr marL="914857" indent="0" algn="ctr" defTabSz="1828891" rtl="0" eaLnBrk="1" latinLnBrk="0" hangingPunct="1">
              <a:lnSpc>
                <a:spcPct val="90000"/>
              </a:lnSpc>
              <a:spcBef>
                <a:spcPts val="1000"/>
              </a:spcBef>
              <a:buFont typeface="Arial" panose="020B0604020202020204" pitchFamily="34" charset="0"/>
              <a:buNone/>
              <a:defRPr sz="4800" kern="1200">
                <a:solidFill>
                  <a:srgbClr val="FFFFFF"/>
                </a:solidFill>
                <a:latin typeface="+mn-lt"/>
                <a:ea typeface="+mn-ea"/>
                <a:cs typeface="+mn-cs"/>
              </a:defRPr>
            </a:lvl2pPr>
            <a:lvl3pPr marL="1829713" indent="0" algn="ctr" defTabSz="1828891" rtl="0" eaLnBrk="1" latinLnBrk="0" hangingPunct="1">
              <a:lnSpc>
                <a:spcPct val="90000"/>
              </a:lnSpc>
              <a:spcBef>
                <a:spcPts val="1000"/>
              </a:spcBef>
              <a:buFont typeface="Arial" panose="020B0604020202020204" pitchFamily="34" charset="0"/>
              <a:buNone/>
              <a:defRPr sz="4800" kern="1200">
                <a:solidFill>
                  <a:srgbClr val="FFFFFF"/>
                </a:solidFill>
                <a:latin typeface="+mn-lt"/>
                <a:ea typeface="+mn-ea"/>
                <a:cs typeface="+mn-cs"/>
              </a:defRPr>
            </a:lvl3pPr>
            <a:lvl4pPr marL="2744569" indent="0" algn="ctr" defTabSz="1828891" rtl="0" eaLnBrk="1" latinLnBrk="0" hangingPunct="1">
              <a:lnSpc>
                <a:spcPct val="90000"/>
              </a:lnSpc>
              <a:spcBef>
                <a:spcPts val="1000"/>
              </a:spcBef>
              <a:buFont typeface="Arial" panose="020B0604020202020204" pitchFamily="34" charset="0"/>
              <a:buNone/>
              <a:defRPr sz="4800" kern="1200">
                <a:solidFill>
                  <a:srgbClr val="FFFFFF"/>
                </a:solidFill>
                <a:latin typeface="+mn-lt"/>
                <a:ea typeface="+mn-ea"/>
                <a:cs typeface="+mn-cs"/>
              </a:defRPr>
            </a:lvl4pPr>
            <a:lvl5pPr marL="3659427" indent="0" algn="ctr" defTabSz="1828891" rtl="0" eaLnBrk="1" latinLnBrk="0" hangingPunct="1">
              <a:lnSpc>
                <a:spcPct val="90000"/>
              </a:lnSpc>
              <a:spcBef>
                <a:spcPts val="1000"/>
              </a:spcBef>
              <a:buFont typeface="Arial" panose="020B0604020202020204" pitchFamily="34" charset="0"/>
              <a:buNone/>
              <a:defRPr sz="4800" kern="1200">
                <a:solidFill>
                  <a:srgbClr val="FFFFFF"/>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3000" dirty="0" smtClean="0">
                <a:latin typeface="Helvetica Neue Light"/>
                <a:cs typeface="Helvetica Neue Light"/>
              </a:rPr>
              <a:t>“Most </a:t>
            </a:r>
            <a:r>
              <a:rPr lang="en-US" sz="3000" strike="sngStrike" dirty="0" smtClean="0">
                <a:latin typeface="Helvetica Neue Light"/>
                <a:cs typeface="Helvetica Neue Light"/>
              </a:rPr>
              <a:t>obvious</a:t>
            </a:r>
            <a:r>
              <a:rPr lang="en-US" sz="3000" dirty="0" smtClean="0">
                <a:latin typeface="Helvetica Neue Light"/>
                <a:cs typeface="Helvetica Neue Light"/>
              </a:rPr>
              <a:t> important type of testing for APIs”</a:t>
            </a:r>
            <a:endParaRPr lang="en-US" sz="3000" dirty="0">
              <a:latin typeface="Helvetica Neue Light"/>
              <a:cs typeface="Helvetica Neue Light"/>
            </a:endParaRPr>
          </a:p>
        </p:txBody>
      </p:sp>
      <p:grpSp>
        <p:nvGrpSpPr>
          <p:cNvPr id="6" name="Group 5"/>
          <p:cNvGrpSpPr/>
          <p:nvPr/>
        </p:nvGrpSpPr>
        <p:grpSpPr>
          <a:xfrm>
            <a:off x="386979" y="6519781"/>
            <a:ext cx="719549" cy="238852"/>
            <a:chOff x="2180079" y="1794759"/>
            <a:chExt cx="4783843" cy="1586327"/>
          </a:xfrm>
          <a:solidFill>
            <a:schemeClr val="bg1"/>
          </a:solidFill>
        </p:grpSpPr>
        <p:grpSp>
          <p:nvGrpSpPr>
            <p:cNvPr id="7" name="Group 112"/>
            <p:cNvGrpSpPr/>
            <p:nvPr userDrawn="1"/>
          </p:nvGrpSpPr>
          <p:grpSpPr>
            <a:xfrm>
              <a:off x="2180079" y="2110614"/>
              <a:ext cx="4783843" cy="1270472"/>
              <a:chOff x="0" y="928531"/>
              <a:chExt cx="12756912" cy="3387923"/>
            </a:xfrm>
            <a:grpFill/>
          </p:grpSpPr>
          <p:sp>
            <p:nvSpPr>
              <p:cNvPr id="9"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grpSp>
        <p:nvGrpSpPr>
          <p:cNvPr id="35" name="Group 34"/>
          <p:cNvGrpSpPr/>
          <p:nvPr/>
        </p:nvGrpSpPr>
        <p:grpSpPr>
          <a:xfrm>
            <a:off x="2089391" y="1098565"/>
            <a:ext cx="8000518" cy="3896869"/>
            <a:chOff x="2309413" y="1098565"/>
            <a:chExt cx="8000518" cy="3896869"/>
          </a:xfrm>
        </p:grpSpPr>
        <p:grpSp>
          <p:nvGrpSpPr>
            <p:cNvPr id="31" name="Group 30"/>
            <p:cNvGrpSpPr/>
            <p:nvPr/>
          </p:nvGrpSpPr>
          <p:grpSpPr>
            <a:xfrm>
              <a:off x="2309413" y="1098565"/>
              <a:ext cx="1066959" cy="3896869"/>
              <a:chOff x="2479622" y="993813"/>
              <a:chExt cx="1066959" cy="3896869"/>
            </a:xfrm>
          </p:grpSpPr>
          <p:pic>
            <p:nvPicPr>
              <p:cNvPr id="18" name="Picture 17"/>
              <p:cNvPicPr>
                <a:picLocks noChangeAspect="1"/>
              </p:cNvPicPr>
              <p:nvPr/>
            </p:nvPicPr>
            <p:blipFill>
              <a:blip r:embed="rId3"/>
              <a:stretch>
                <a:fillRect/>
              </a:stretch>
            </p:blipFill>
            <p:spPr>
              <a:xfrm>
                <a:off x="2767659" y="993813"/>
                <a:ext cx="495300" cy="749300"/>
              </a:xfrm>
              <a:prstGeom prst="rect">
                <a:avLst/>
              </a:prstGeom>
            </p:spPr>
          </p:pic>
          <p:pic>
            <p:nvPicPr>
              <p:cNvPr id="19" name="Picture 18"/>
              <p:cNvPicPr>
                <a:picLocks noChangeAspect="1"/>
              </p:cNvPicPr>
              <p:nvPr/>
            </p:nvPicPr>
            <p:blipFill>
              <a:blip r:embed="rId4"/>
              <a:stretch>
                <a:fillRect/>
              </a:stretch>
            </p:blipFill>
            <p:spPr>
              <a:xfrm>
                <a:off x="2611012" y="1956544"/>
                <a:ext cx="800100" cy="850900"/>
              </a:xfrm>
              <a:prstGeom prst="rect">
                <a:avLst/>
              </a:prstGeom>
            </p:spPr>
          </p:pic>
          <p:pic>
            <p:nvPicPr>
              <p:cNvPr id="21" name="Picture 20"/>
              <p:cNvPicPr>
                <a:picLocks noChangeAspect="1"/>
              </p:cNvPicPr>
              <p:nvPr/>
            </p:nvPicPr>
            <p:blipFill>
              <a:blip r:embed="rId5"/>
              <a:stretch>
                <a:fillRect/>
              </a:stretch>
            </p:blipFill>
            <p:spPr>
              <a:xfrm>
                <a:off x="2754566" y="3056871"/>
                <a:ext cx="520700" cy="622300"/>
              </a:xfrm>
              <a:prstGeom prst="rect">
                <a:avLst/>
              </a:prstGeom>
            </p:spPr>
          </p:pic>
          <p:pic>
            <p:nvPicPr>
              <p:cNvPr id="22" name="Picture 21"/>
              <p:cNvPicPr>
                <a:picLocks noChangeAspect="1"/>
              </p:cNvPicPr>
              <p:nvPr/>
            </p:nvPicPr>
            <p:blipFill>
              <a:blip r:embed="rId6"/>
              <a:stretch>
                <a:fillRect/>
              </a:stretch>
            </p:blipFill>
            <p:spPr>
              <a:xfrm>
                <a:off x="2686033" y="3928598"/>
                <a:ext cx="685800" cy="660400"/>
              </a:xfrm>
              <a:prstGeom prst="rect">
                <a:avLst/>
              </a:prstGeom>
            </p:spPr>
          </p:pic>
          <p:sp>
            <p:nvSpPr>
              <p:cNvPr id="23" name="TextBox 22"/>
              <p:cNvSpPr txBox="1"/>
              <p:nvPr/>
            </p:nvSpPr>
            <p:spPr>
              <a:xfrm>
                <a:off x="2715287" y="1681047"/>
                <a:ext cx="602213" cy="353943"/>
              </a:xfrm>
              <a:prstGeom prst="rect">
                <a:avLst/>
              </a:prstGeom>
              <a:noFill/>
            </p:spPr>
            <p:txBody>
              <a:bodyPr wrap="none" lIns="45720" tIns="45720" rIns="45720" bIns="91440" rtlCol="0" anchor="t">
                <a:spAutoFit/>
              </a:bodyPr>
              <a:lstStyle/>
              <a:p>
                <a:pPr algn="ctr"/>
                <a:r>
                  <a:rPr lang="en-US" sz="1400" dirty="0"/>
                  <a:t>M</a:t>
                </a:r>
                <a:r>
                  <a:rPr lang="en-US" sz="1400" dirty="0" smtClean="0"/>
                  <a:t>obile</a:t>
                </a:r>
              </a:p>
            </p:txBody>
          </p:sp>
          <p:sp>
            <p:nvSpPr>
              <p:cNvPr id="24" name="TextBox 23"/>
              <p:cNvSpPr txBox="1"/>
              <p:nvPr/>
            </p:nvSpPr>
            <p:spPr>
              <a:xfrm>
                <a:off x="2479622" y="2755186"/>
                <a:ext cx="1066959" cy="353943"/>
              </a:xfrm>
              <a:prstGeom prst="rect">
                <a:avLst/>
              </a:prstGeom>
              <a:noFill/>
            </p:spPr>
            <p:txBody>
              <a:bodyPr wrap="none" lIns="45720" tIns="45720" rIns="45720" bIns="91440" rtlCol="0" anchor="t">
                <a:spAutoFit/>
              </a:bodyPr>
              <a:lstStyle/>
              <a:p>
                <a:pPr algn="ctr"/>
                <a:r>
                  <a:rPr lang="en-US" sz="1400" dirty="0" smtClean="0"/>
                  <a:t>Point of Sale</a:t>
                </a:r>
              </a:p>
            </p:txBody>
          </p:sp>
          <p:sp>
            <p:nvSpPr>
              <p:cNvPr id="25" name="TextBox 24"/>
              <p:cNvSpPr txBox="1"/>
              <p:nvPr/>
            </p:nvSpPr>
            <p:spPr>
              <a:xfrm>
                <a:off x="2686033" y="3626913"/>
                <a:ext cx="656590" cy="353943"/>
              </a:xfrm>
              <a:prstGeom prst="rect">
                <a:avLst/>
              </a:prstGeom>
              <a:noFill/>
            </p:spPr>
            <p:txBody>
              <a:bodyPr wrap="none" lIns="45720" tIns="45720" rIns="45720" bIns="91440" rtlCol="0" anchor="t">
                <a:spAutoFit/>
              </a:bodyPr>
              <a:lstStyle/>
              <a:p>
                <a:pPr algn="ctr"/>
                <a:r>
                  <a:rPr lang="en-US" sz="1400" dirty="0" smtClean="0"/>
                  <a:t>Partner</a:t>
                </a:r>
              </a:p>
            </p:txBody>
          </p:sp>
          <p:sp>
            <p:nvSpPr>
              <p:cNvPr id="26" name="TextBox 25"/>
              <p:cNvSpPr txBox="1"/>
              <p:nvPr/>
            </p:nvSpPr>
            <p:spPr>
              <a:xfrm>
                <a:off x="2801695" y="4536739"/>
                <a:ext cx="448171" cy="353943"/>
              </a:xfrm>
              <a:prstGeom prst="rect">
                <a:avLst/>
              </a:prstGeom>
              <a:noFill/>
            </p:spPr>
            <p:txBody>
              <a:bodyPr wrap="none" lIns="45720" tIns="45720" rIns="45720" bIns="91440" rtlCol="0" anchor="t">
                <a:spAutoFit/>
              </a:bodyPr>
              <a:lstStyle/>
              <a:p>
                <a:pPr algn="ctr"/>
                <a:r>
                  <a:rPr lang="en-US" sz="1400" dirty="0" smtClean="0"/>
                  <a:t>Web</a:t>
                </a:r>
              </a:p>
            </p:txBody>
          </p:sp>
        </p:grpSp>
        <p:sp>
          <p:nvSpPr>
            <p:cNvPr id="27" name="Oval 26"/>
            <p:cNvSpPr/>
            <p:nvPr/>
          </p:nvSpPr>
          <p:spPr>
            <a:xfrm>
              <a:off x="4872736" y="1845673"/>
              <a:ext cx="2461390" cy="2422396"/>
            </a:xfrm>
            <a:prstGeom prst="ellipse">
              <a:avLst/>
            </a:prstGeom>
            <a:solidFill>
              <a:schemeClr val="tx2"/>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smtClean="0">
                  <a:solidFill>
                    <a:schemeClr val="bg1"/>
                  </a:solidFill>
                </a:rPr>
                <a:t>API</a:t>
              </a:r>
            </a:p>
          </p:txBody>
        </p:sp>
        <p:grpSp>
          <p:nvGrpSpPr>
            <p:cNvPr id="30" name="Group 29"/>
            <p:cNvGrpSpPr/>
            <p:nvPr/>
          </p:nvGrpSpPr>
          <p:grpSpPr>
            <a:xfrm>
              <a:off x="8658931" y="1887580"/>
              <a:ext cx="1651000" cy="2443098"/>
              <a:chOff x="7900915" y="1575544"/>
              <a:chExt cx="1651000" cy="2443098"/>
            </a:xfrm>
          </p:grpSpPr>
          <p:pic>
            <p:nvPicPr>
              <p:cNvPr id="28" name="Picture 27"/>
              <p:cNvPicPr>
                <a:picLocks noChangeAspect="1"/>
              </p:cNvPicPr>
              <p:nvPr/>
            </p:nvPicPr>
            <p:blipFill>
              <a:blip r:embed="rId7"/>
              <a:stretch>
                <a:fillRect/>
              </a:stretch>
            </p:blipFill>
            <p:spPr>
              <a:xfrm>
                <a:off x="7900915" y="2723242"/>
                <a:ext cx="1562100" cy="1295400"/>
              </a:xfrm>
              <a:prstGeom prst="rect">
                <a:avLst/>
              </a:prstGeom>
            </p:spPr>
          </p:pic>
          <p:pic>
            <p:nvPicPr>
              <p:cNvPr id="29" name="Picture 28"/>
              <p:cNvPicPr>
                <a:picLocks noChangeAspect="1"/>
              </p:cNvPicPr>
              <p:nvPr/>
            </p:nvPicPr>
            <p:blipFill>
              <a:blip r:embed="rId8"/>
              <a:stretch>
                <a:fillRect/>
              </a:stretch>
            </p:blipFill>
            <p:spPr>
              <a:xfrm>
                <a:off x="7900915" y="1575544"/>
                <a:ext cx="1651000" cy="1231900"/>
              </a:xfrm>
              <a:prstGeom prst="rect">
                <a:avLst/>
              </a:prstGeom>
            </p:spPr>
          </p:pic>
        </p:grpSp>
        <p:sp>
          <p:nvSpPr>
            <p:cNvPr id="33" name="Left-Right Arrow 32"/>
            <p:cNvSpPr/>
            <p:nvPr/>
          </p:nvSpPr>
          <p:spPr>
            <a:xfrm>
              <a:off x="3546581" y="2745192"/>
              <a:ext cx="1216152" cy="484632"/>
            </a:xfrm>
            <a:prstGeom prst="leftRightArrow">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sp>
          <p:nvSpPr>
            <p:cNvPr id="34" name="Left-Right Arrow 33"/>
            <p:cNvSpPr/>
            <p:nvPr/>
          </p:nvSpPr>
          <p:spPr>
            <a:xfrm>
              <a:off x="7442779" y="2755186"/>
              <a:ext cx="1216152" cy="484632"/>
            </a:xfrm>
            <a:prstGeom prst="leftRightArrow">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grpSp>
    </p:spTree>
    <p:extLst>
      <p:ext uri="{BB962C8B-B14F-4D97-AF65-F5344CB8AC3E}">
        <p14:creationId xmlns:p14="http://schemas.microsoft.com/office/powerpoint/2010/main" val="7194816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xfrm>
            <a:off x="477600" y="246625"/>
            <a:ext cx="11578800"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2800"/>
              <a:t>Reality Check: code that doesn’t go to production...</a:t>
            </a:r>
          </a:p>
        </p:txBody>
      </p:sp>
      <p:pic>
        <p:nvPicPr>
          <p:cNvPr id="509" name="Shape 509"/>
          <p:cNvPicPr preferRelativeResize="0"/>
          <p:nvPr/>
        </p:nvPicPr>
        <p:blipFill>
          <a:blip r:embed="rId3">
            <a:alphaModFix/>
          </a:blip>
          <a:stretch>
            <a:fillRect/>
          </a:stretch>
        </p:blipFill>
        <p:spPr>
          <a:xfrm>
            <a:off x="1885600" y="1030950"/>
            <a:ext cx="8408099" cy="5202300"/>
          </a:xfrm>
          <a:prstGeom prst="rect">
            <a:avLst/>
          </a:prstGeom>
          <a:noFill/>
          <a:ln>
            <a:noFill/>
          </a:ln>
        </p:spPr>
      </p:pic>
    </p:spTree>
    <p:extLst>
      <p:ext uri="{BB962C8B-B14F-4D97-AF65-F5344CB8AC3E}">
        <p14:creationId xmlns:p14="http://schemas.microsoft.com/office/powerpoint/2010/main" val="64103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Integration Testing – What to test?</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30</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sp>
        <p:nvSpPr>
          <p:cNvPr id="22" name="Freeform 47"/>
          <p:cNvSpPr>
            <a:spLocks noChangeAspect="1" noChangeArrowheads="1"/>
          </p:cNvSpPr>
          <p:nvPr/>
        </p:nvSpPr>
        <p:spPr bwMode="auto">
          <a:xfrm>
            <a:off x="5639453" y="3890809"/>
            <a:ext cx="1080000" cy="1232874"/>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grpSp>
        <p:nvGrpSpPr>
          <p:cNvPr id="23" name="Group 22"/>
          <p:cNvGrpSpPr/>
          <p:nvPr/>
        </p:nvGrpSpPr>
        <p:grpSpPr>
          <a:xfrm>
            <a:off x="5898458" y="1734318"/>
            <a:ext cx="565312" cy="564420"/>
            <a:chOff x="1597025" y="1746250"/>
            <a:chExt cx="1155700" cy="1152525"/>
          </a:xfrm>
          <a:solidFill>
            <a:srgbClr val="FA2706"/>
          </a:solidFill>
        </p:grpSpPr>
        <p:sp>
          <p:nvSpPr>
            <p:cNvPr id="24" name="Freeform 1"/>
            <p:cNvSpPr>
              <a:spLocks noChangeArrowheads="1"/>
            </p:cNvSpPr>
            <p:nvPr/>
          </p:nvSpPr>
          <p:spPr bwMode="auto">
            <a:xfrm>
              <a:off x="1936750" y="1947863"/>
              <a:ext cx="328613" cy="430212"/>
            </a:xfrm>
            <a:custGeom>
              <a:avLst/>
              <a:gdLst>
                <a:gd name="T0" fmla="*/ 912 w 913"/>
                <a:gd name="T1" fmla="*/ 868 h 1193"/>
                <a:gd name="T2" fmla="*/ 825 w 913"/>
                <a:gd name="T3" fmla="*/ 994 h 1193"/>
                <a:gd name="T4" fmla="*/ 512 w 913"/>
                <a:gd name="T5" fmla="*/ 1176 h 1193"/>
                <a:gd name="T6" fmla="*/ 338 w 913"/>
                <a:gd name="T7" fmla="*/ 1192 h 1193"/>
                <a:gd name="T8" fmla="*/ 65 w 913"/>
                <a:gd name="T9" fmla="*/ 1040 h 1193"/>
                <a:gd name="T10" fmla="*/ 0 w 913"/>
                <a:gd name="T11" fmla="*/ 893 h 1193"/>
                <a:gd name="T12" fmla="*/ 218 w 913"/>
                <a:gd name="T13" fmla="*/ 154 h 1193"/>
                <a:gd name="T14" fmla="*/ 332 w 913"/>
                <a:gd name="T15" fmla="*/ 51 h 1193"/>
                <a:gd name="T16" fmla="*/ 719 w 913"/>
                <a:gd name="T17" fmla="*/ 0 h 1193"/>
                <a:gd name="T18" fmla="*/ 912 w 913"/>
                <a:gd name="T19" fmla="*/ 86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1193">
                  <a:moveTo>
                    <a:pt x="912" y="868"/>
                  </a:moveTo>
                  <a:cubicBezTo>
                    <a:pt x="858" y="895"/>
                    <a:pt x="827" y="937"/>
                    <a:pt x="825" y="994"/>
                  </a:cubicBezTo>
                  <a:cubicBezTo>
                    <a:pt x="719" y="1056"/>
                    <a:pt x="616" y="1116"/>
                    <a:pt x="512" y="1176"/>
                  </a:cubicBezTo>
                  <a:cubicBezTo>
                    <a:pt x="426" y="1136"/>
                    <a:pt x="399" y="1153"/>
                    <a:pt x="338" y="1192"/>
                  </a:cubicBezTo>
                  <a:cubicBezTo>
                    <a:pt x="244" y="1152"/>
                    <a:pt x="155" y="1100"/>
                    <a:pt x="65" y="1040"/>
                  </a:cubicBezTo>
                  <a:cubicBezTo>
                    <a:pt x="71" y="982"/>
                    <a:pt x="56" y="929"/>
                    <a:pt x="0" y="893"/>
                  </a:cubicBezTo>
                  <a:cubicBezTo>
                    <a:pt x="38" y="636"/>
                    <a:pt x="114" y="392"/>
                    <a:pt x="218" y="154"/>
                  </a:cubicBezTo>
                  <a:cubicBezTo>
                    <a:pt x="270" y="135"/>
                    <a:pt x="310" y="103"/>
                    <a:pt x="332" y="51"/>
                  </a:cubicBezTo>
                  <a:cubicBezTo>
                    <a:pt x="459" y="22"/>
                    <a:pt x="587" y="7"/>
                    <a:pt x="719" y="0"/>
                  </a:cubicBezTo>
                  <a:cubicBezTo>
                    <a:pt x="848" y="276"/>
                    <a:pt x="909" y="565"/>
                    <a:pt x="912" y="86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
            <p:cNvSpPr>
              <a:spLocks noChangeArrowheads="1"/>
            </p:cNvSpPr>
            <p:nvPr/>
          </p:nvSpPr>
          <p:spPr bwMode="auto">
            <a:xfrm>
              <a:off x="1597025" y="2124075"/>
              <a:ext cx="301625" cy="406400"/>
            </a:xfrm>
            <a:custGeom>
              <a:avLst/>
              <a:gdLst>
                <a:gd name="T0" fmla="*/ 368 w 839"/>
                <a:gd name="T1" fmla="*/ 0 h 1130"/>
                <a:gd name="T2" fmla="*/ 426 w 839"/>
                <a:gd name="T3" fmla="*/ 13 h 1130"/>
                <a:gd name="T4" fmla="*/ 762 w 839"/>
                <a:gd name="T5" fmla="*/ 479 h 1130"/>
                <a:gd name="T6" fmla="*/ 822 w 839"/>
                <a:gd name="T7" fmla="*/ 628 h 1130"/>
                <a:gd name="T8" fmla="*/ 838 w 839"/>
                <a:gd name="T9" fmla="*/ 1052 h 1130"/>
                <a:gd name="T10" fmla="*/ 755 w 839"/>
                <a:gd name="T11" fmla="*/ 1129 h 1130"/>
                <a:gd name="T12" fmla="*/ 88 w 839"/>
                <a:gd name="T13" fmla="*/ 1061 h 1130"/>
                <a:gd name="T14" fmla="*/ 33 w 839"/>
                <a:gd name="T15" fmla="*/ 862 h 1130"/>
                <a:gd name="T16" fmla="*/ 4 w 839"/>
                <a:gd name="T17" fmla="*/ 515 h 1130"/>
                <a:gd name="T18" fmla="*/ 14 w 839"/>
                <a:gd name="T19" fmla="*/ 463 h 1130"/>
                <a:gd name="T20" fmla="*/ 368 w 839"/>
                <a:gd name="T21"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9" h="1130">
                  <a:moveTo>
                    <a:pt x="368" y="0"/>
                  </a:moveTo>
                  <a:cubicBezTo>
                    <a:pt x="389" y="5"/>
                    <a:pt x="405" y="8"/>
                    <a:pt x="426" y="13"/>
                  </a:cubicBezTo>
                  <a:cubicBezTo>
                    <a:pt x="503" y="190"/>
                    <a:pt x="614" y="347"/>
                    <a:pt x="762" y="479"/>
                  </a:cubicBezTo>
                  <a:cubicBezTo>
                    <a:pt x="750" y="541"/>
                    <a:pt x="767" y="592"/>
                    <a:pt x="822" y="628"/>
                  </a:cubicBezTo>
                  <a:cubicBezTo>
                    <a:pt x="819" y="771"/>
                    <a:pt x="817" y="912"/>
                    <a:pt x="838" y="1052"/>
                  </a:cubicBezTo>
                  <a:cubicBezTo>
                    <a:pt x="812" y="1076"/>
                    <a:pt x="786" y="1100"/>
                    <a:pt x="755" y="1129"/>
                  </a:cubicBezTo>
                  <a:cubicBezTo>
                    <a:pt x="542" y="1066"/>
                    <a:pt x="321" y="1007"/>
                    <a:pt x="88" y="1061"/>
                  </a:cubicBezTo>
                  <a:cubicBezTo>
                    <a:pt x="61" y="996"/>
                    <a:pt x="47" y="929"/>
                    <a:pt x="33" y="862"/>
                  </a:cubicBezTo>
                  <a:cubicBezTo>
                    <a:pt x="10" y="748"/>
                    <a:pt x="0" y="632"/>
                    <a:pt x="4" y="515"/>
                  </a:cubicBezTo>
                  <a:cubicBezTo>
                    <a:pt x="4" y="497"/>
                    <a:pt x="7" y="478"/>
                    <a:pt x="14" y="463"/>
                  </a:cubicBezTo>
                  <a:cubicBezTo>
                    <a:pt x="100" y="285"/>
                    <a:pt x="218" y="131"/>
                    <a:pt x="3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3"/>
            <p:cNvSpPr>
              <a:spLocks noChangeArrowheads="1"/>
            </p:cNvSpPr>
            <p:nvPr/>
          </p:nvSpPr>
          <p:spPr bwMode="auto">
            <a:xfrm>
              <a:off x="2182813" y="2473325"/>
              <a:ext cx="331787" cy="276225"/>
            </a:xfrm>
            <a:custGeom>
              <a:avLst/>
              <a:gdLst>
                <a:gd name="T0" fmla="*/ 841 w 921"/>
                <a:gd name="T1" fmla="*/ 0 h 767"/>
                <a:gd name="T2" fmla="*/ 920 w 921"/>
                <a:gd name="T3" fmla="*/ 84 h 767"/>
                <a:gd name="T4" fmla="*/ 910 w 921"/>
                <a:gd name="T5" fmla="*/ 222 h 767"/>
                <a:gd name="T6" fmla="*/ 824 w 921"/>
                <a:gd name="T7" fmla="*/ 307 h 767"/>
                <a:gd name="T8" fmla="*/ 240 w 921"/>
                <a:gd name="T9" fmla="*/ 766 h 767"/>
                <a:gd name="T10" fmla="*/ 25 w 921"/>
                <a:gd name="T11" fmla="*/ 610 h 767"/>
                <a:gd name="T12" fmla="*/ 0 w 921"/>
                <a:gd name="T13" fmla="*/ 519 h 767"/>
                <a:gd name="T14" fmla="*/ 219 w 921"/>
                <a:gd name="T15" fmla="*/ 70 h 767"/>
                <a:gd name="T16" fmla="*/ 322 w 921"/>
                <a:gd name="T17" fmla="*/ 11 h 767"/>
                <a:gd name="T18" fmla="*/ 841 w 921"/>
                <a:gd name="T19" fmla="*/ 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1" h="767">
                  <a:moveTo>
                    <a:pt x="841" y="0"/>
                  </a:moveTo>
                  <a:cubicBezTo>
                    <a:pt x="868" y="29"/>
                    <a:pt x="890" y="53"/>
                    <a:pt x="920" y="84"/>
                  </a:cubicBezTo>
                  <a:cubicBezTo>
                    <a:pt x="917" y="126"/>
                    <a:pt x="913" y="180"/>
                    <a:pt x="910" y="222"/>
                  </a:cubicBezTo>
                  <a:cubicBezTo>
                    <a:pt x="877" y="255"/>
                    <a:pt x="851" y="281"/>
                    <a:pt x="824" y="307"/>
                  </a:cubicBezTo>
                  <a:cubicBezTo>
                    <a:pt x="599" y="419"/>
                    <a:pt x="404" y="570"/>
                    <a:pt x="240" y="766"/>
                  </a:cubicBezTo>
                  <a:cubicBezTo>
                    <a:pt x="167" y="713"/>
                    <a:pt x="96" y="661"/>
                    <a:pt x="25" y="610"/>
                  </a:cubicBezTo>
                  <a:cubicBezTo>
                    <a:pt x="17" y="581"/>
                    <a:pt x="9" y="553"/>
                    <a:pt x="0" y="519"/>
                  </a:cubicBezTo>
                  <a:cubicBezTo>
                    <a:pt x="90" y="382"/>
                    <a:pt x="164" y="231"/>
                    <a:pt x="219" y="70"/>
                  </a:cubicBezTo>
                  <a:cubicBezTo>
                    <a:pt x="263" y="67"/>
                    <a:pt x="294" y="44"/>
                    <a:pt x="322" y="11"/>
                  </a:cubicBezTo>
                  <a:cubicBezTo>
                    <a:pt x="496" y="25"/>
                    <a:pt x="671" y="26"/>
                    <a:pt x="8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4"/>
            <p:cNvSpPr>
              <a:spLocks noChangeArrowheads="1"/>
            </p:cNvSpPr>
            <p:nvPr/>
          </p:nvSpPr>
          <p:spPr bwMode="auto">
            <a:xfrm>
              <a:off x="2233613" y="1946275"/>
              <a:ext cx="249237" cy="323850"/>
            </a:xfrm>
            <a:custGeom>
              <a:avLst/>
              <a:gdLst>
                <a:gd name="T0" fmla="*/ 469 w 693"/>
                <a:gd name="T1" fmla="*/ 113 h 898"/>
                <a:gd name="T2" fmla="*/ 692 w 693"/>
                <a:gd name="T3" fmla="*/ 668 h 898"/>
                <a:gd name="T4" fmla="*/ 658 w 693"/>
                <a:gd name="T5" fmla="*/ 741 h 898"/>
                <a:gd name="T6" fmla="*/ 207 w 693"/>
                <a:gd name="T7" fmla="*/ 897 h 898"/>
                <a:gd name="T8" fmla="*/ 181 w 693"/>
                <a:gd name="T9" fmla="*/ 878 h 898"/>
                <a:gd name="T10" fmla="*/ 0 w 693"/>
                <a:gd name="T11" fmla="*/ 5 h 898"/>
                <a:gd name="T12" fmla="*/ 337 w 693"/>
                <a:gd name="T13" fmla="*/ 22 h 898"/>
                <a:gd name="T14" fmla="*/ 469 w 693"/>
                <a:gd name="T15" fmla="*/ 113 h 8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3" h="898">
                  <a:moveTo>
                    <a:pt x="469" y="113"/>
                  </a:moveTo>
                  <a:cubicBezTo>
                    <a:pt x="567" y="293"/>
                    <a:pt x="642" y="476"/>
                    <a:pt x="692" y="668"/>
                  </a:cubicBezTo>
                  <a:cubicBezTo>
                    <a:pt x="679" y="695"/>
                    <a:pt x="668" y="720"/>
                    <a:pt x="658" y="741"/>
                  </a:cubicBezTo>
                  <a:cubicBezTo>
                    <a:pt x="507" y="793"/>
                    <a:pt x="358" y="845"/>
                    <a:pt x="207" y="897"/>
                  </a:cubicBezTo>
                  <a:cubicBezTo>
                    <a:pt x="201" y="893"/>
                    <a:pt x="192" y="886"/>
                    <a:pt x="181" y="878"/>
                  </a:cubicBezTo>
                  <a:cubicBezTo>
                    <a:pt x="181" y="577"/>
                    <a:pt x="121" y="287"/>
                    <a:pt x="0" y="5"/>
                  </a:cubicBezTo>
                  <a:cubicBezTo>
                    <a:pt x="115" y="0"/>
                    <a:pt x="224" y="7"/>
                    <a:pt x="337" y="22"/>
                  </a:cubicBezTo>
                  <a:cubicBezTo>
                    <a:pt x="365" y="74"/>
                    <a:pt x="410" y="104"/>
                    <a:pt x="469" y="1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5"/>
            <p:cNvSpPr>
              <a:spLocks noChangeArrowheads="1"/>
            </p:cNvSpPr>
            <p:nvPr/>
          </p:nvSpPr>
          <p:spPr bwMode="auto">
            <a:xfrm>
              <a:off x="1749425" y="1763713"/>
              <a:ext cx="328613" cy="279400"/>
            </a:xfrm>
            <a:custGeom>
              <a:avLst/>
              <a:gdLst>
                <a:gd name="T0" fmla="*/ 600 w 913"/>
                <a:gd name="T1" fmla="*/ 528 h 778"/>
                <a:gd name="T2" fmla="*/ 75 w 913"/>
                <a:gd name="T3" fmla="*/ 777 h 778"/>
                <a:gd name="T4" fmla="*/ 29 w 913"/>
                <a:gd name="T5" fmla="*/ 765 h 778"/>
                <a:gd name="T6" fmla="*/ 11 w 913"/>
                <a:gd name="T7" fmla="*/ 458 h 778"/>
                <a:gd name="T8" fmla="*/ 781 w 913"/>
                <a:gd name="T9" fmla="*/ 0 h 778"/>
                <a:gd name="T10" fmla="*/ 912 w 913"/>
                <a:gd name="T11" fmla="*/ 71 h 778"/>
                <a:gd name="T12" fmla="*/ 912 w 913"/>
                <a:gd name="T13" fmla="*/ 130 h 778"/>
                <a:gd name="T14" fmla="*/ 742 w 913"/>
                <a:gd name="T15" fmla="*/ 427 h 778"/>
                <a:gd name="T16" fmla="*/ 600 w 913"/>
                <a:gd name="T17" fmla="*/ 52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778">
                  <a:moveTo>
                    <a:pt x="600" y="528"/>
                  </a:moveTo>
                  <a:cubicBezTo>
                    <a:pt x="411" y="587"/>
                    <a:pt x="237" y="670"/>
                    <a:pt x="75" y="777"/>
                  </a:cubicBezTo>
                  <a:cubicBezTo>
                    <a:pt x="59" y="773"/>
                    <a:pt x="45" y="769"/>
                    <a:pt x="29" y="765"/>
                  </a:cubicBezTo>
                  <a:cubicBezTo>
                    <a:pt x="10" y="663"/>
                    <a:pt x="0" y="561"/>
                    <a:pt x="11" y="458"/>
                  </a:cubicBezTo>
                  <a:cubicBezTo>
                    <a:pt x="224" y="231"/>
                    <a:pt x="480" y="80"/>
                    <a:pt x="781" y="0"/>
                  </a:cubicBezTo>
                  <a:cubicBezTo>
                    <a:pt x="829" y="14"/>
                    <a:pt x="871" y="41"/>
                    <a:pt x="912" y="71"/>
                  </a:cubicBezTo>
                  <a:cubicBezTo>
                    <a:pt x="912" y="92"/>
                    <a:pt x="912" y="112"/>
                    <a:pt x="912" y="130"/>
                  </a:cubicBezTo>
                  <a:cubicBezTo>
                    <a:pt x="855" y="229"/>
                    <a:pt x="799" y="327"/>
                    <a:pt x="742" y="427"/>
                  </a:cubicBezTo>
                  <a:cubicBezTo>
                    <a:pt x="679" y="435"/>
                    <a:pt x="630" y="466"/>
                    <a:pt x="600" y="5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6"/>
            <p:cNvSpPr>
              <a:spLocks noChangeArrowheads="1"/>
            </p:cNvSpPr>
            <p:nvPr/>
          </p:nvSpPr>
          <p:spPr bwMode="auto">
            <a:xfrm>
              <a:off x="2435225" y="1963738"/>
              <a:ext cx="303213" cy="242887"/>
            </a:xfrm>
            <a:custGeom>
              <a:avLst/>
              <a:gdLst>
                <a:gd name="T0" fmla="*/ 738 w 842"/>
                <a:gd name="T1" fmla="*/ 342 h 673"/>
                <a:gd name="T2" fmla="*/ 841 w 842"/>
                <a:gd name="T3" fmla="*/ 672 h 673"/>
                <a:gd name="T4" fmla="*/ 336 w 842"/>
                <a:gd name="T5" fmla="*/ 650 h 673"/>
                <a:gd name="T6" fmla="*/ 225 w 842"/>
                <a:gd name="T7" fmla="*/ 583 h 673"/>
                <a:gd name="T8" fmla="*/ 0 w 842"/>
                <a:gd name="T9" fmla="*/ 24 h 673"/>
                <a:gd name="T10" fmla="*/ 738 w 842"/>
                <a:gd name="T11" fmla="*/ 342 h 673"/>
              </a:gdLst>
              <a:ahLst/>
              <a:cxnLst>
                <a:cxn ang="0">
                  <a:pos x="T0" y="T1"/>
                </a:cxn>
                <a:cxn ang="0">
                  <a:pos x="T2" y="T3"/>
                </a:cxn>
                <a:cxn ang="0">
                  <a:pos x="T4" y="T5"/>
                </a:cxn>
                <a:cxn ang="0">
                  <a:pos x="T6" y="T7"/>
                </a:cxn>
                <a:cxn ang="0">
                  <a:pos x="T8" y="T9"/>
                </a:cxn>
                <a:cxn ang="0">
                  <a:pos x="T10" y="T11"/>
                </a:cxn>
              </a:cxnLst>
              <a:rect l="0" t="0" r="r" b="b"/>
              <a:pathLst>
                <a:path w="842" h="673">
                  <a:moveTo>
                    <a:pt x="738" y="342"/>
                  </a:moveTo>
                  <a:cubicBezTo>
                    <a:pt x="790" y="458"/>
                    <a:pt x="832" y="592"/>
                    <a:pt x="841" y="672"/>
                  </a:cubicBezTo>
                  <a:cubicBezTo>
                    <a:pt x="670" y="626"/>
                    <a:pt x="498" y="627"/>
                    <a:pt x="336" y="650"/>
                  </a:cubicBezTo>
                  <a:cubicBezTo>
                    <a:pt x="296" y="626"/>
                    <a:pt x="264" y="607"/>
                    <a:pt x="225" y="583"/>
                  </a:cubicBezTo>
                  <a:cubicBezTo>
                    <a:pt x="174" y="394"/>
                    <a:pt x="99" y="204"/>
                    <a:pt x="0" y="24"/>
                  </a:cubicBezTo>
                  <a:cubicBezTo>
                    <a:pt x="103" y="0"/>
                    <a:pt x="537" y="188"/>
                    <a:pt x="738"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7"/>
            <p:cNvSpPr>
              <a:spLocks noChangeArrowheads="1"/>
            </p:cNvSpPr>
            <p:nvPr/>
          </p:nvSpPr>
          <p:spPr bwMode="auto">
            <a:xfrm>
              <a:off x="2286000" y="2247900"/>
              <a:ext cx="231775" cy="201613"/>
            </a:xfrm>
            <a:custGeom>
              <a:avLst/>
              <a:gdLst>
                <a:gd name="T0" fmla="*/ 602 w 645"/>
                <a:gd name="T1" fmla="*/ 43 h 558"/>
                <a:gd name="T2" fmla="*/ 644 w 645"/>
                <a:gd name="T3" fmla="*/ 441 h 558"/>
                <a:gd name="T4" fmla="*/ 607 w 645"/>
                <a:gd name="T5" fmla="*/ 481 h 558"/>
                <a:gd name="T6" fmla="*/ 574 w 645"/>
                <a:gd name="T7" fmla="*/ 524 h 558"/>
                <a:gd name="T8" fmla="*/ 61 w 645"/>
                <a:gd name="T9" fmla="*/ 541 h 558"/>
                <a:gd name="T10" fmla="*/ 0 w 645"/>
                <a:gd name="T11" fmla="*/ 458 h 558"/>
                <a:gd name="T12" fmla="*/ 29 w 645"/>
                <a:gd name="T13" fmla="*/ 274 h 558"/>
                <a:gd name="T14" fmla="*/ 108 w 645"/>
                <a:gd name="T15" fmla="*/ 150 h 558"/>
                <a:gd name="T16" fmla="*/ 542 w 645"/>
                <a:gd name="T17" fmla="*/ 0 h 558"/>
                <a:gd name="T18" fmla="*/ 602 w 645"/>
                <a:gd name="T19" fmla="*/ 4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5" h="558">
                  <a:moveTo>
                    <a:pt x="602" y="43"/>
                  </a:moveTo>
                  <a:cubicBezTo>
                    <a:pt x="616" y="174"/>
                    <a:pt x="630" y="309"/>
                    <a:pt x="644" y="441"/>
                  </a:cubicBezTo>
                  <a:cubicBezTo>
                    <a:pt x="629" y="458"/>
                    <a:pt x="617" y="469"/>
                    <a:pt x="607" y="481"/>
                  </a:cubicBezTo>
                  <a:cubicBezTo>
                    <a:pt x="596" y="494"/>
                    <a:pt x="587" y="507"/>
                    <a:pt x="574" y="524"/>
                  </a:cubicBezTo>
                  <a:cubicBezTo>
                    <a:pt x="406" y="555"/>
                    <a:pt x="233" y="557"/>
                    <a:pt x="61" y="541"/>
                  </a:cubicBezTo>
                  <a:cubicBezTo>
                    <a:pt x="41" y="514"/>
                    <a:pt x="22" y="488"/>
                    <a:pt x="0" y="458"/>
                  </a:cubicBezTo>
                  <a:cubicBezTo>
                    <a:pt x="9" y="401"/>
                    <a:pt x="19" y="340"/>
                    <a:pt x="29" y="274"/>
                  </a:cubicBezTo>
                  <a:cubicBezTo>
                    <a:pt x="74" y="249"/>
                    <a:pt x="108" y="211"/>
                    <a:pt x="108" y="150"/>
                  </a:cubicBezTo>
                  <a:cubicBezTo>
                    <a:pt x="250" y="87"/>
                    <a:pt x="394" y="36"/>
                    <a:pt x="542" y="0"/>
                  </a:cubicBezTo>
                  <a:cubicBezTo>
                    <a:pt x="562" y="14"/>
                    <a:pt x="579" y="26"/>
                    <a:pt x="602" y="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8"/>
            <p:cNvSpPr>
              <a:spLocks noChangeArrowheads="1"/>
            </p:cNvSpPr>
            <p:nvPr/>
          </p:nvSpPr>
          <p:spPr bwMode="auto">
            <a:xfrm>
              <a:off x="1968500" y="2441575"/>
              <a:ext cx="260350" cy="206375"/>
            </a:xfrm>
            <a:custGeom>
              <a:avLst/>
              <a:gdLst>
                <a:gd name="T0" fmla="*/ 512 w 725"/>
                <a:gd name="T1" fmla="*/ 561 h 574"/>
                <a:gd name="T2" fmla="*/ 467 w 725"/>
                <a:gd name="T3" fmla="*/ 564 h 574"/>
                <a:gd name="T4" fmla="*/ 430 w 725"/>
                <a:gd name="T5" fmla="*/ 573 h 574"/>
                <a:gd name="T6" fmla="*/ 20 w 725"/>
                <a:gd name="T7" fmla="*/ 359 h 574"/>
                <a:gd name="T8" fmla="*/ 0 w 725"/>
                <a:gd name="T9" fmla="*/ 264 h 574"/>
                <a:gd name="T10" fmla="*/ 283 w 725"/>
                <a:gd name="T11" fmla="*/ 21 h 574"/>
                <a:gd name="T12" fmla="*/ 433 w 725"/>
                <a:gd name="T13" fmla="*/ 0 h 574"/>
                <a:gd name="T14" fmla="*/ 685 w 725"/>
                <a:gd name="T15" fmla="*/ 67 h 574"/>
                <a:gd name="T16" fmla="*/ 724 w 725"/>
                <a:gd name="T17" fmla="*/ 129 h 574"/>
                <a:gd name="T18" fmla="*/ 512 w 725"/>
                <a:gd name="T19"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5" h="574">
                  <a:moveTo>
                    <a:pt x="512" y="561"/>
                  </a:moveTo>
                  <a:cubicBezTo>
                    <a:pt x="496" y="562"/>
                    <a:pt x="482" y="561"/>
                    <a:pt x="467" y="564"/>
                  </a:cubicBezTo>
                  <a:cubicBezTo>
                    <a:pt x="454" y="565"/>
                    <a:pt x="442" y="570"/>
                    <a:pt x="430" y="573"/>
                  </a:cubicBezTo>
                  <a:cubicBezTo>
                    <a:pt x="293" y="502"/>
                    <a:pt x="157" y="431"/>
                    <a:pt x="20" y="359"/>
                  </a:cubicBezTo>
                  <a:cubicBezTo>
                    <a:pt x="14" y="331"/>
                    <a:pt x="7" y="301"/>
                    <a:pt x="0" y="264"/>
                  </a:cubicBezTo>
                  <a:cubicBezTo>
                    <a:pt x="92" y="184"/>
                    <a:pt x="188" y="103"/>
                    <a:pt x="283" y="21"/>
                  </a:cubicBezTo>
                  <a:cubicBezTo>
                    <a:pt x="340" y="40"/>
                    <a:pt x="390" y="37"/>
                    <a:pt x="433" y="0"/>
                  </a:cubicBezTo>
                  <a:cubicBezTo>
                    <a:pt x="517" y="23"/>
                    <a:pt x="600" y="44"/>
                    <a:pt x="685" y="67"/>
                  </a:cubicBezTo>
                  <a:cubicBezTo>
                    <a:pt x="696" y="85"/>
                    <a:pt x="709" y="105"/>
                    <a:pt x="724" y="129"/>
                  </a:cubicBezTo>
                  <a:cubicBezTo>
                    <a:pt x="675" y="281"/>
                    <a:pt x="603" y="425"/>
                    <a:pt x="512" y="5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9"/>
            <p:cNvSpPr>
              <a:spLocks noChangeArrowheads="1"/>
            </p:cNvSpPr>
            <p:nvPr/>
          </p:nvSpPr>
          <p:spPr bwMode="auto">
            <a:xfrm>
              <a:off x="2536825" y="2224088"/>
              <a:ext cx="215900" cy="196850"/>
            </a:xfrm>
            <a:custGeom>
              <a:avLst/>
              <a:gdLst>
                <a:gd name="T0" fmla="*/ 582 w 598"/>
                <a:gd name="T1" fmla="*/ 64 h 549"/>
                <a:gd name="T2" fmla="*/ 597 w 598"/>
                <a:gd name="T3" fmla="*/ 284 h 549"/>
                <a:gd name="T4" fmla="*/ 92 w 598"/>
                <a:gd name="T5" fmla="*/ 548 h 549"/>
                <a:gd name="T6" fmla="*/ 41 w 598"/>
                <a:gd name="T7" fmla="*/ 506 h 549"/>
                <a:gd name="T8" fmla="*/ 0 w 598"/>
                <a:gd name="T9" fmla="*/ 113 h 549"/>
                <a:gd name="T10" fmla="*/ 73 w 598"/>
                <a:gd name="T11" fmla="*/ 24 h 549"/>
                <a:gd name="T12" fmla="*/ 582 w 598"/>
                <a:gd name="T13" fmla="*/ 64 h 549"/>
              </a:gdLst>
              <a:ahLst/>
              <a:cxnLst>
                <a:cxn ang="0">
                  <a:pos x="T0" y="T1"/>
                </a:cxn>
                <a:cxn ang="0">
                  <a:pos x="T2" y="T3"/>
                </a:cxn>
                <a:cxn ang="0">
                  <a:pos x="T4" y="T5"/>
                </a:cxn>
                <a:cxn ang="0">
                  <a:pos x="T6" y="T7"/>
                </a:cxn>
                <a:cxn ang="0">
                  <a:pos x="T8" y="T9"/>
                </a:cxn>
                <a:cxn ang="0">
                  <a:pos x="T10" y="T11"/>
                </a:cxn>
                <a:cxn ang="0">
                  <a:pos x="T12" y="T13"/>
                </a:cxn>
              </a:cxnLst>
              <a:rect l="0" t="0" r="r" b="b"/>
              <a:pathLst>
                <a:path w="598" h="549">
                  <a:moveTo>
                    <a:pt x="582" y="64"/>
                  </a:moveTo>
                  <a:cubicBezTo>
                    <a:pt x="587" y="139"/>
                    <a:pt x="592" y="213"/>
                    <a:pt x="597" y="284"/>
                  </a:cubicBezTo>
                  <a:cubicBezTo>
                    <a:pt x="444" y="410"/>
                    <a:pt x="275" y="493"/>
                    <a:pt x="92" y="548"/>
                  </a:cubicBezTo>
                  <a:cubicBezTo>
                    <a:pt x="73" y="532"/>
                    <a:pt x="55" y="518"/>
                    <a:pt x="41" y="506"/>
                  </a:cubicBezTo>
                  <a:cubicBezTo>
                    <a:pt x="27" y="372"/>
                    <a:pt x="14" y="242"/>
                    <a:pt x="0" y="113"/>
                  </a:cubicBezTo>
                  <a:cubicBezTo>
                    <a:pt x="21" y="87"/>
                    <a:pt x="44" y="60"/>
                    <a:pt x="73" y="24"/>
                  </a:cubicBezTo>
                  <a:cubicBezTo>
                    <a:pt x="235" y="4"/>
                    <a:pt x="407" y="0"/>
                    <a:pt x="582"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10"/>
            <p:cNvSpPr>
              <a:spLocks noChangeArrowheads="1"/>
            </p:cNvSpPr>
            <p:nvPr/>
          </p:nvSpPr>
          <p:spPr bwMode="auto">
            <a:xfrm>
              <a:off x="2263775" y="1754188"/>
              <a:ext cx="398463" cy="263525"/>
            </a:xfrm>
            <a:custGeom>
              <a:avLst/>
              <a:gdLst>
                <a:gd name="T0" fmla="*/ 1106 w 1107"/>
                <a:gd name="T1" fmla="*/ 730 h 731"/>
                <a:gd name="T2" fmla="*/ 491 w 1107"/>
                <a:gd name="T3" fmla="*/ 499 h 731"/>
                <a:gd name="T4" fmla="*/ 344 w 1107"/>
                <a:gd name="T5" fmla="*/ 396 h 731"/>
                <a:gd name="T6" fmla="*/ 0 w 1107"/>
                <a:gd name="T7" fmla="*/ 0 h 731"/>
                <a:gd name="T8" fmla="*/ 1106 w 1107"/>
                <a:gd name="T9" fmla="*/ 730 h 731"/>
              </a:gdLst>
              <a:ahLst/>
              <a:cxnLst>
                <a:cxn ang="0">
                  <a:pos x="T0" y="T1"/>
                </a:cxn>
                <a:cxn ang="0">
                  <a:pos x="T2" y="T3"/>
                </a:cxn>
                <a:cxn ang="0">
                  <a:pos x="T4" y="T5"/>
                </a:cxn>
                <a:cxn ang="0">
                  <a:pos x="T6" y="T7"/>
                </a:cxn>
                <a:cxn ang="0">
                  <a:pos x="T8" y="T9"/>
                </a:cxn>
              </a:cxnLst>
              <a:rect l="0" t="0" r="r" b="b"/>
              <a:pathLst>
                <a:path w="1107" h="731">
                  <a:moveTo>
                    <a:pt x="1106" y="730"/>
                  </a:moveTo>
                  <a:cubicBezTo>
                    <a:pt x="913" y="622"/>
                    <a:pt x="708" y="547"/>
                    <a:pt x="491" y="499"/>
                  </a:cubicBezTo>
                  <a:cubicBezTo>
                    <a:pt x="460" y="442"/>
                    <a:pt x="417" y="400"/>
                    <a:pt x="344" y="396"/>
                  </a:cubicBezTo>
                  <a:cubicBezTo>
                    <a:pt x="244" y="252"/>
                    <a:pt x="127" y="122"/>
                    <a:pt x="0" y="0"/>
                  </a:cubicBezTo>
                  <a:cubicBezTo>
                    <a:pt x="477" y="80"/>
                    <a:pt x="845" y="324"/>
                    <a:pt x="1106" y="7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11"/>
            <p:cNvSpPr>
              <a:spLocks noChangeArrowheads="1"/>
            </p:cNvSpPr>
            <p:nvPr/>
          </p:nvSpPr>
          <p:spPr bwMode="auto">
            <a:xfrm>
              <a:off x="1781175" y="1990725"/>
              <a:ext cx="196850" cy="279400"/>
            </a:xfrm>
            <a:custGeom>
              <a:avLst/>
              <a:gdLst>
                <a:gd name="T0" fmla="*/ 335 w 549"/>
                <a:gd name="T1" fmla="*/ 764 h 776"/>
                <a:gd name="T2" fmla="*/ 311 w 549"/>
                <a:gd name="T3" fmla="*/ 775 h 776"/>
                <a:gd name="T4" fmla="*/ 0 w 549"/>
                <a:gd name="T5" fmla="*/ 338 h 776"/>
                <a:gd name="T6" fmla="*/ 39 w 549"/>
                <a:gd name="T7" fmla="*/ 229 h 776"/>
                <a:gd name="T8" fmla="*/ 514 w 549"/>
                <a:gd name="T9" fmla="*/ 0 h 776"/>
                <a:gd name="T10" fmla="*/ 530 w 549"/>
                <a:gd name="T11" fmla="*/ 11 h 776"/>
                <a:gd name="T12" fmla="*/ 548 w 549"/>
                <a:gd name="T13" fmla="*/ 24 h 776"/>
                <a:gd name="T14" fmla="*/ 335 w 549"/>
                <a:gd name="T15" fmla="*/ 764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776">
                  <a:moveTo>
                    <a:pt x="335" y="764"/>
                  </a:moveTo>
                  <a:cubicBezTo>
                    <a:pt x="327" y="768"/>
                    <a:pt x="321" y="771"/>
                    <a:pt x="311" y="775"/>
                  </a:cubicBezTo>
                  <a:cubicBezTo>
                    <a:pt x="173" y="652"/>
                    <a:pt x="67" y="505"/>
                    <a:pt x="0" y="338"/>
                  </a:cubicBezTo>
                  <a:cubicBezTo>
                    <a:pt x="14" y="300"/>
                    <a:pt x="25" y="268"/>
                    <a:pt x="39" y="229"/>
                  </a:cubicBezTo>
                  <a:cubicBezTo>
                    <a:pt x="182" y="132"/>
                    <a:pt x="343" y="56"/>
                    <a:pt x="514" y="0"/>
                  </a:cubicBezTo>
                  <a:cubicBezTo>
                    <a:pt x="520" y="4"/>
                    <a:pt x="525" y="7"/>
                    <a:pt x="530" y="11"/>
                  </a:cubicBezTo>
                  <a:cubicBezTo>
                    <a:pt x="536" y="15"/>
                    <a:pt x="541" y="19"/>
                    <a:pt x="548" y="24"/>
                  </a:cubicBezTo>
                  <a:cubicBezTo>
                    <a:pt x="447" y="264"/>
                    <a:pt x="372" y="510"/>
                    <a:pt x="335" y="7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12"/>
            <p:cNvSpPr>
              <a:spLocks noChangeArrowheads="1"/>
            </p:cNvSpPr>
            <p:nvPr/>
          </p:nvSpPr>
          <p:spPr bwMode="auto">
            <a:xfrm>
              <a:off x="1639888" y="2530475"/>
              <a:ext cx="231775" cy="214313"/>
            </a:xfrm>
            <a:custGeom>
              <a:avLst/>
              <a:gdLst>
                <a:gd name="T0" fmla="*/ 0 w 644"/>
                <a:gd name="T1" fmla="*/ 23 h 597"/>
                <a:gd name="T2" fmla="*/ 192 w 644"/>
                <a:gd name="T3" fmla="*/ 4 h 597"/>
                <a:gd name="T4" fmla="*/ 620 w 644"/>
                <a:gd name="T5" fmla="*/ 97 h 597"/>
                <a:gd name="T6" fmla="*/ 643 w 644"/>
                <a:gd name="T7" fmla="*/ 172 h 597"/>
                <a:gd name="T8" fmla="*/ 395 w 644"/>
                <a:gd name="T9" fmla="*/ 596 h 597"/>
                <a:gd name="T10" fmla="*/ 0 w 644"/>
                <a:gd name="T11" fmla="*/ 23 h 597"/>
              </a:gdLst>
              <a:ahLst/>
              <a:cxnLst>
                <a:cxn ang="0">
                  <a:pos x="T0" y="T1"/>
                </a:cxn>
                <a:cxn ang="0">
                  <a:pos x="T2" y="T3"/>
                </a:cxn>
                <a:cxn ang="0">
                  <a:pos x="T4" y="T5"/>
                </a:cxn>
                <a:cxn ang="0">
                  <a:pos x="T6" y="T7"/>
                </a:cxn>
                <a:cxn ang="0">
                  <a:pos x="T8" y="T9"/>
                </a:cxn>
                <a:cxn ang="0">
                  <a:pos x="T10" y="T11"/>
                </a:cxn>
              </a:cxnLst>
              <a:rect l="0" t="0" r="r" b="b"/>
              <a:pathLst>
                <a:path w="644" h="597">
                  <a:moveTo>
                    <a:pt x="0" y="23"/>
                  </a:moveTo>
                  <a:cubicBezTo>
                    <a:pt x="65" y="2"/>
                    <a:pt x="128" y="0"/>
                    <a:pt x="192" y="4"/>
                  </a:cubicBezTo>
                  <a:cubicBezTo>
                    <a:pt x="338" y="13"/>
                    <a:pt x="480" y="49"/>
                    <a:pt x="620" y="97"/>
                  </a:cubicBezTo>
                  <a:cubicBezTo>
                    <a:pt x="627" y="120"/>
                    <a:pt x="634" y="143"/>
                    <a:pt x="643" y="172"/>
                  </a:cubicBezTo>
                  <a:cubicBezTo>
                    <a:pt x="544" y="298"/>
                    <a:pt x="456" y="435"/>
                    <a:pt x="395" y="596"/>
                  </a:cubicBezTo>
                  <a:cubicBezTo>
                    <a:pt x="219" y="431"/>
                    <a:pt x="90" y="243"/>
                    <a:pt x="0"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13"/>
            <p:cNvSpPr>
              <a:spLocks noChangeArrowheads="1"/>
            </p:cNvSpPr>
            <p:nvPr/>
          </p:nvSpPr>
          <p:spPr bwMode="auto">
            <a:xfrm>
              <a:off x="1811338" y="2619375"/>
              <a:ext cx="192087" cy="230188"/>
            </a:xfrm>
            <a:custGeom>
              <a:avLst/>
              <a:gdLst>
                <a:gd name="T0" fmla="*/ 234 w 532"/>
                <a:gd name="T1" fmla="*/ 0 h 641"/>
                <a:gd name="T2" fmla="*/ 280 w 532"/>
                <a:gd name="T3" fmla="*/ 16 h 641"/>
                <a:gd name="T4" fmla="*/ 325 w 532"/>
                <a:gd name="T5" fmla="*/ 24 h 641"/>
                <a:gd name="T6" fmla="*/ 531 w 532"/>
                <a:gd name="T7" fmla="*/ 449 h 641"/>
                <a:gd name="T8" fmla="*/ 514 w 532"/>
                <a:gd name="T9" fmla="*/ 531 h 641"/>
                <a:gd name="T10" fmla="*/ 361 w 532"/>
                <a:gd name="T11" fmla="*/ 640 h 641"/>
                <a:gd name="T12" fmla="*/ 0 w 532"/>
                <a:gd name="T13" fmla="*/ 419 h 641"/>
                <a:gd name="T14" fmla="*/ 234 w 532"/>
                <a:gd name="T15" fmla="*/ 0 h 6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641">
                  <a:moveTo>
                    <a:pt x="234" y="0"/>
                  </a:moveTo>
                  <a:cubicBezTo>
                    <a:pt x="252" y="7"/>
                    <a:pt x="266" y="12"/>
                    <a:pt x="280" y="16"/>
                  </a:cubicBezTo>
                  <a:cubicBezTo>
                    <a:pt x="294" y="19"/>
                    <a:pt x="309" y="21"/>
                    <a:pt x="325" y="24"/>
                  </a:cubicBezTo>
                  <a:cubicBezTo>
                    <a:pt x="376" y="175"/>
                    <a:pt x="445" y="318"/>
                    <a:pt x="531" y="449"/>
                  </a:cubicBezTo>
                  <a:cubicBezTo>
                    <a:pt x="526" y="475"/>
                    <a:pt x="521" y="499"/>
                    <a:pt x="514" y="531"/>
                  </a:cubicBezTo>
                  <a:cubicBezTo>
                    <a:pt x="467" y="564"/>
                    <a:pt x="414" y="602"/>
                    <a:pt x="361" y="640"/>
                  </a:cubicBezTo>
                  <a:cubicBezTo>
                    <a:pt x="230" y="583"/>
                    <a:pt x="112" y="510"/>
                    <a:pt x="0" y="419"/>
                  </a:cubicBezTo>
                  <a:cubicBezTo>
                    <a:pt x="49" y="264"/>
                    <a:pt x="134" y="129"/>
                    <a:pt x="2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14"/>
            <p:cNvSpPr>
              <a:spLocks noChangeArrowheads="1"/>
            </p:cNvSpPr>
            <p:nvPr/>
          </p:nvSpPr>
          <p:spPr bwMode="auto">
            <a:xfrm>
              <a:off x="2303463" y="2624138"/>
              <a:ext cx="195262" cy="236537"/>
            </a:xfrm>
            <a:custGeom>
              <a:avLst/>
              <a:gdLst>
                <a:gd name="T0" fmla="*/ 495 w 541"/>
                <a:gd name="T1" fmla="*/ 0 h 657"/>
                <a:gd name="T2" fmla="*/ 535 w 541"/>
                <a:gd name="T3" fmla="*/ 30 h 657"/>
                <a:gd name="T4" fmla="*/ 540 w 541"/>
                <a:gd name="T5" fmla="*/ 37 h 657"/>
                <a:gd name="T6" fmla="*/ 390 w 541"/>
                <a:gd name="T7" fmla="*/ 577 h 657"/>
                <a:gd name="T8" fmla="*/ 214 w 541"/>
                <a:gd name="T9" fmla="*/ 656 h 657"/>
                <a:gd name="T10" fmla="*/ 8 w 541"/>
                <a:gd name="T11" fmla="*/ 432 h 657"/>
                <a:gd name="T12" fmla="*/ 0 w 541"/>
                <a:gd name="T13" fmla="*/ 386 h 657"/>
                <a:gd name="T14" fmla="*/ 495 w 541"/>
                <a:gd name="T15" fmla="*/ 0 h 6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1" h="657">
                  <a:moveTo>
                    <a:pt x="495" y="0"/>
                  </a:moveTo>
                  <a:cubicBezTo>
                    <a:pt x="512" y="12"/>
                    <a:pt x="523" y="21"/>
                    <a:pt x="535" y="30"/>
                  </a:cubicBezTo>
                  <a:cubicBezTo>
                    <a:pt x="536" y="30"/>
                    <a:pt x="537" y="32"/>
                    <a:pt x="540" y="37"/>
                  </a:cubicBezTo>
                  <a:cubicBezTo>
                    <a:pt x="510" y="218"/>
                    <a:pt x="457" y="396"/>
                    <a:pt x="390" y="577"/>
                  </a:cubicBezTo>
                  <a:cubicBezTo>
                    <a:pt x="332" y="603"/>
                    <a:pt x="271" y="630"/>
                    <a:pt x="214" y="656"/>
                  </a:cubicBezTo>
                  <a:cubicBezTo>
                    <a:pt x="145" y="581"/>
                    <a:pt x="80" y="510"/>
                    <a:pt x="8" y="432"/>
                  </a:cubicBezTo>
                  <a:cubicBezTo>
                    <a:pt x="7" y="425"/>
                    <a:pt x="4" y="408"/>
                    <a:pt x="0" y="386"/>
                  </a:cubicBezTo>
                  <a:cubicBezTo>
                    <a:pt x="137" y="224"/>
                    <a:pt x="302" y="96"/>
                    <a:pt x="49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15"/>
            <p:cNvSpPr>
              <a:spLocks noChangeArrowheads="1"/>
            </p:cNvSpPr>
            <p:nvPr/>
          </p:nvSpPr>
          <p:spPr bwMode="auto">
            <a:xfrm>
              <a:off x="2544763" y="2371725"/>
              <a:ext cx="203200" cy="188913"/>
            </a:xfrm>
            <a:custGeom>
              <a:avLst/>
              <a:gdLst>
                <a:gd name="T0" fmla="*/ 0 w 566"/>
                <a:gd name="T1" fmla="*/ 525 h 526"/>
                <a:gd name="T2" fmla="*/ 13 w 566"/>
                <a:gd name="T3" fmla="*/ 342 h 526"/>
                <a:gd name="T4" fmla="*/ 87 w 566"/>
                <a:gd name="T5" fmla="*/ 228 h 526"/>
                <a:gd name="T6" fmla="*/ 565 w 566"/>
                <a:gd name="T7" fmla="*/ 0 h 526"/>
                <a:gd name="T8" fmla="*/ 438 w 566"/>
                <a:gd name="T9" fmla="*/ 499 h 526"/>
                <a:gd name="T10" fmla="*/ 0 w 566"/>
                <a:gd name="T11" fmla="*/ 525 h 526"/>
              </a:gdLst>
              <a:ahLst/>
              <a:cxnLst>
                <a:cxn ang="0">
                  <a:pos x="T0" y="T1"/>
                </a:cxn>
                <a:cxn ang="0">
                  <a:pos x="T2" y="T3"/>
                </a:cxn>
                <a:cxn ang="0">
                  <a:pos x="T4" y="T5"/>
                </a:cxn>
                <a:cxn ang="0">
                  <a:pos x="T6" y="T7"/>
                </a:cxn>
                <a:cxn ang="0">
                  <a:pos x="T8" y="T9"/>
                </a:cxn>
                <a:cxn ang="0">
                  <a:pos x="T10" y="T11"/>
                </a:cxn>
              </a:cxnLst>
              <a:rect l="0" t="0" r="r" b="b"/>
              <a:pathLst>
                <a:path w="566" h="526">
                  <a:moveTo>
                    <a:pt x="0" y="525"/>
                  </a:moveTo>
                  <a:cubicBezTo>
                    <a:pt x="5" y="456"/>
                    <a:pt x="9" y="396"/>
                    <a:pt x="13" y="342"/>
                  </a:cubicBezTo>
                  <a:cubicBezTo>
                    <a:pt x="38" y="304"/>
                    <a:pt x="60" y="270"/>
                    <a:pt x="87" y="228"/>
                  </a:cubicBezTo>
                  <a:cubicBezTo>
                    <a:pt x="249" y="181"/>
                    <a:pt x="411" y="108"/>
                    <a:pt x="565" y="0"/>
                  </a:cubicBezTo>
                  <a:cubicBezTo>
                    <a:pt x="549" y="177"/>
                    <a:pt x="508" y="339"/>
                    <a:pt x="438" y="499"/>
                  </a:cubicBezTo>
                  <a:cubicBezTo>
                    <a:pt x="292" y="470"/>
                    <a:pt x="148" y="481"/>
                    <a:pt x="0" y="5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16"/>
            <p:cNvSpPr>
              <a:spLocks noChangeArrowheads="1"/>
            </p:cNvSpPr>
            <p:nvPr/>
          </p:nvSpPr>
          <p:spPr bwMode="auto">
            <a:xfrm>
              <a:off x="2068513" y="2722563"/>
              <a:ext cx="165100" cy="176212"/>
            </a:xfrm>
            <a:custGeom>
              <a:avLst/>
              <a:gdLst>
                <a:gd name="T0" fmla="*/ 365 w 459"/>
                <a:gd name="T1" fmla="*/ 487 h 488"/>
                <a:gd name="T2" fmla="*/ 232 w 459"/>
                <a:gd name="T3" fmla="*/ 487 h 488"/>
                <a:gd name="T4" fmla="*/ 10 w 459"/>
                <a:gd name="T5" fmla="*/ 261 h 488"/>
                <a:gd name="T6" fmla="*/ 0 w 459"/>
                <a:gd name="T7" fmla="*/ 203 h 488"/>
                <a:gd name="T8" fmla="*/ 183 w 459"/>
                <a:gd name="T9" fmla="*/ 13 h 488"/>
                <a:gd name="T10" fmla="*/ 293 w 459"/>
                <a:gd name="T11" fmla="*/ 0 h 488"/>
                <a:gd name="T12" fmla="*/ 458 w 459"/>
                <a:gd name="T13" fmla="*/ 120 h 488"/>
                <a:gd name="T14" fmla="*/ 451 w 459"/>
                <a:gd name="T15" fmla="*/ 234 h 488"/>
                <a:gd name="T16" fmla="*/ 365 w 459"/>
                <a:gd name="T17" fmla="*/ 48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488">
                  <a:moveTo>
                    <a:pt x="365" y="487"/>
                  </a:moveTo>
                  <a:cubicBezTo>
                    <a:pt x="320" y="487"/>
                    <a:pt x="278" y="487"/>
                    <a:pt x="232" y="487"/>
                  </a:cubicBezTo>
                  <a:cubicBezTo>
                    <a:pt x="152" y="420"/>
                    <a:pt x="79" y="343"/>
                    <a:pt x="10" y="261"/>
                  </a:cubicBezTo>
                  <a:cubicBezTo>
                    <a:pt x="7" y="242"/>
                    <a:pt x="4" y="223"/>
                    <a:pt x="0" y="203"/>
                  </a:cubicBezTo>
                  <a:cubicBezTo>
                    <a:pt x="61" y="140"/>
                    <a:pt x="122" y="76"/>
                    <a:pt x="183" y="13"/>
                  </a:cubicBezTo>
                  <a:cubicBezTo>
                    <a:pt x="217" y="9"/>
                    <a:pt x="250" y="5"/>
                    <a:pt x="293" y="0"/>
                  </a:cubicBezTo>
                  <a:cubicBezTo>
                    <a:pt x="345" y="38"/>
                    <a:pt x="405" y="81"/>
                    <a:pt x="458" y="120"/>
                  </a:cubicBezTo>
                  <a:cubicBezTo>
                    <a:pt x="456" y="158"/>
                    <a:pt x="454" y="190"/>
                    <a:pt x="451" y="234"/>
                  </a:cubicBezTo>
                  <a:cubicBezTo>
                    <a:pt x="411" y="304"/>
                    <a:pt x="378" y="390"/>
                    <a:pt x="365" y="4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7"/>
            <p:cNvSpPr>
              <a:spLocks noChangeArrowheads="1"/>
            </p:cNvSpPr>
            <p:nvPr/>
          </p:nvSpPr>
          <p:spPr bwMode="auto">
            <a:xfrm>
              <a:off x="2144713" y="1746250"/>
              <a:ext cx="211137" cy="171450"/>
            </a:xfrm>
            <a:custGeom>
              <a:avLst/>
              <a:gdLst>
                <a:gd name="T0" fmla="*/ 584 w 585"/>
                <a:gd name="T1" fmla="*/ 475 h 476"/>
                <a:gd name="T2" fmla="*/ 200 w 585"/>
                <a:gd name="T3" fmla="*/ 457 h 476"/>
                <a:gd name="T4" fmla="*/ 0 w 585"/>
                <a:gd name="T5" fmla="*/ 165 h 476"/>
                <a:gd name="T6" fmla="*/ 0 w 585"/>
                <a:gd name="T7" fmla="*/ 84 h 476"/>
                <a:gd name="T8" fmla="*/ 61 w 585"/>
                <a:gd name="T9" fmla="*/ 0 h 476"/>
                <a:gd name="T10" fmla="*/ 148 w 585"/>
                <a:gd name="T11" fmla="*/ 0 h 476"/>
                <a:gd name="T12" fmla="*/ 580 w 585"/>
                <a:gd name="T13" fmla="*/ 450 h 476"/>
                <a:gd name="T14" fmla="*/ 584 w 585"/>
                <a:gd name="T15" fmla="*/ 475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5" h="476">
                  <a:moveTo>
                    <a:pt x="584" y="475"/>
                  </a:moveTo>
                  <a:cubicBezTo>
                    <a:pt x="453" y="469"/>
                    <a:pt x="329" y="463"/>
                    <a:pt x="200" y="457"/>
                  </a:cubicBezTo>
                  <a:cubicBezTo>
                    <a:pt x="144" y="355"/>
                    <a:pt x="81" y="253"/>
                    <a:pt x="0" y="165"/>
                  </a:cubicBezTo>
                  <a:cubicBezTo>
                    <a:pt x="0" y="137"/>
                    <a:pt x="0" y="111"/>
                    <a:pt x="0" y="84"/>
                  </a:cubicBezTo>
                  <a:cubicBezTo>
                    <a:pt x="20" y="57"/>
                    <a:pt x="40" y="29"/>
                    <a:pt x="61" y="0"/>
                  </a:cubicBezTo>
                  <a:cubicBezTo>
                    <a:pt x="89" y="0"/>
                    <a:pt x="117" y="0"/>
                    <a:pt x="148" y="0"/>
                  </a:cubicBezTo>
                  <a:cubicBezTo>
                    <a:pt x="314" y="126"/>
                    <a:pt x="457" y="278"/>
                    <a:pt x="580" y="450"/>
                  </a:cubicBezTo>
                  <a:cubicBezTo>
                    <a:pt x="584" y="455"/>
                    <a:pt x="582" y="464"/>
                    <a:pt x="584" y="4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18"/>
            <p:cNvSpPr>
              <a:spLocks noChangeArrowheads="1"/>
            </p:cNvSpPr>
            <p:nvPr/>
          </p:nvSpPr>
          <p:spPr bwMode="auto">
            <a:xfrm>
              <a:off x="2492375" y="2574925"/>
              <a:ext cx="193675" cy="228600"/>
            </a:xfrm>
            <a:custGeom>
              <a:avLst/>
              <a:gdLst>
                <a:gd name="T0" fmla="*/ 127 w 537"/>
                <a:gd name="T1" fmla="*/ 148 h 634"/>
                <a:gd name="T2" fmla="*/ 178 w 537"/>
                <a:gd name="T3" fmla="*/ 55 h 634"/>
                <a:gd name="T4" fmla="*/ 536 w 537"/>
                <a:gd name="T5" fmla="*/ 27 h 634"/>
                <a:gd name="T6" fmla="*/ 0 w 537"/>
                <a:gd name="T7" fmla="*/ 633 h 634"/>
                <a:gd name="T8" fmla="*/ 35 w 537"/>
                <a:gd name="T9" fmla="*/ 514 h 634"/>
                <a:gd name="T10" fmla="*/ 70 w 537"/>
                <a:gd name="T11" fmla="*/ 391 h 634"/>
                <a:gd name="T12" fmla="*/ 97 w 537"/>
                <a:gd name="T13" fmla="*/ 271 h 634"/>
                <a:gd name="T14" fmla="*/ 120 w 537"/>
                <a:gd name="T15" fmla="*/ 151 h 634"/>
                <a:gd name="T16" fmla="*/ 127 w 537"/>
                <a:gd name="T17" fmla="*/ 14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634">
                  <a:moveTo>
                    <a:pt x="127" y="148"/>
                  </a:moveTo>
                  <a:cubicBezTo>
                    <a:pt x="143" y="119"/>
                    <a:pt x="159" y="89"/>
                    <a:pt x="178" y="55"/>
                  </a:cubicBezTo>
                  <a:cubicBezTo>
                    <a:pt x="292" y="22"/>
                    <a:pt x="412" y="0"/>
                    <a:pt x="536" y="27"/>
                  </a:cubicBezTo>
                  <a:cubicBezTo>
                    <a:pt x="500" y="177"/>
                    <a:pt x="222" y="493"/>
                    <a:pt x="0" y="633"/>
                  </a:cubicBezTo>
                  <a:cubicBezTo>
                    <a:pt x="13" y="589"/>
                    <a:pt x="24" y="551"/>
                    <a:pt x="35" y="514"/>
                  </a:cubicBezTo>
                  <a:cubicBezTo>
                    <a:pt x="47" y="473"/>
                    <a:pt x="59" y="432"/>
                    <a:pt x="70" y="391"/>
                  </a:cubicBezTo>
                  <a:cubicBezTo>
                    <a:pt x="80" y="351"/>
                    <a:pt x="88" y="311"/>
                    <a:pt x="97" y="271"/>
                  </a:cubicBezTo>
                  <a:cubicBezTo>
                    <a:pt x="105" y="231"/>
                    <a:pt x="112" y="191"/>
                    <a:pt x="120" y="151"/>
                  </a:cubicBezTo>
                  <a:cubicBezTo>
                    <a:pt x="123" y="150"/>
                    <a:pt x="125" y="149"/>
                    <a:pt x="127" y="14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19"/>
            <p:cNvSpPr>
              <a:spLocks noChangeArrowheads="1"/>
            </p:cNvSpPr>
            <p:nvPr/>
          </p:nvSpPr>
          <p:spPr bwMode="auto">
            <a:xfrm>
              <a:off x="1958975" y="2605088"/>
              <a:ext cx="146050" cy="169862"/>
            </a:xfrm>
            <a:custGeom>
              <a:avLst/>
              <a:gdLst>
                <a:gd name="T0" fmla="*/ 12 w 407"/>
                <a:gd name="T1" fmla="*/ 0 h 472"/>
                <a:gd name="T2" fmla="*/ 388 w 407"/>
                <a:gd name="T3" fmla="*/ 195 h 472"/>
                <a:gd name="T4" fmla="*/ 406 w 407"/>
                <a:gd name="T5" fmla="*/ 286 h 472"/>
                <a:gd name="T6" fmla="*/ 225 w 407"/>
                <a:gd name="T7" fmla="*/ 471 h 472"/>
                <a:gd name="T8" fmla="*/ 15 w 407"/>
                <a:gd name="T9" fmla="*/ 66 h 472"/>
                <a:gd name="T10" fmla="*/ 0 w 407"/>
                <a:gd name="T11" fmla="*/ 7 h 472"/>
                <a:gd name="T12" fmla="*/ 12 w 407"/>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407" h="472">
                  <a:moveTo>
                    <a:pt x="12" y="0"/>
                  </a:moveTo>
                  <a:cubicBezTo>
                    <a:pt x="143" y="56"/>
                    <a:pt x="267" y="125"/>
                    <a:pt x="388" y="195"/>
                  </a:cubicBezTo>
                  <a:cubicBezTo>
                    <a:pt x="394" y="225"/>
                    <a:pt x="400" y="252"/>
                    <a:pt x="406" y="286"/>
                  </a:cubicBezTo>
                  <a:cubicBezTo>
                    <a:pt x="349" y="344"/>
                    <a:pt x="289" y="406"/>
                    <a:pt x="225" y="471"/>
                  </a:cubicBezTo>
                  <a:cubicBezTo>
                    <a:pt x="132" y="342"/>
                    <a:pt x="67" y="207"/>
                    <a:pt x="15" y="66"/>
                  </a:cubicBezTo>
                  <a:cubicBezTo>
                    <a:pt x="8" y="47"/>
                    <a:pt x="5" y="26"/>
                    <a:pt x="0" y="7"/>
                  </a:cubicBezTo>
                  <a:cubicBezTo>
                    <a:pt x="4" y="5"/>
                    <a:pt x="8" y="3"/>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20"/>
            <p:cNvSpPr>
              <a:spLocks noChangeArrowheads="1"/>
            </p:cNvSpPr>
            <p:nvPr/>
          </p:nvSpPr>
          <p:spPr bwMode="auto">
            <a:xfrm>
              <a:off x="1924050" y="2349500"/>
              <a:ext cx="125413" cy="160338"/>
            </a:xfrm>
            <a:custGeom>
              <a:avLst/>
              <a:gdLst>
                <a:gd name="T0" fmla="*/ 27 w 349"/>
                <a:gd name="T1" fmla="*/ 428 h 447"/>
                <a:gd name="T2" fmla="*/ 13 w 349"/>
                <a:gd name="T3" fmla="*/ 10 h 447"/>
                <a:gd name="T4" fmla="*/ 35 w 349"/>
                <a:gd name="T5" fmla="*/ 0 h 447"/>
                <a:gd name="T6" fmla="*/ 343 w 349"/>
                <a:gd name="T7" fmla="*/ 174 h 447"/>
                <a:gd name="T8" fmla="*/ 347 w 349"/>
                <a:gd name="T9" fmla="*/ 186 h 447"/>
                <a:gd name="T10" fmla="*/ 347 w 349"/>
                <a:gd name="T11" fmla="*/ 199 h 447"/>
                <a:gd name="T12" fmla="*/ 57 w 349"/>
                <a:gd name="T13" fmla="*/ 446 h 447"/>
                <a:gd name="T14" fmla="*/ 27 w 349"/>
                <a:gd name="T15" fmla="*/ 428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447">
                  <a:moveTo>
                    <a:pt x="27" y="428"/>
                  </a:moveTo>
                  <a:cubicBezTo>
                    <a:pt x="11" y="287"/>
                    <a:pt x="0" y="150"/>
                    <a:pt x="13" y="10"/>
                  </a:cubicBezTo>
                  <a:cubicBezTo>
                    <a:pt x="22" y="6"/>
                    <a:pt x="30" y="2"/>
                    <a:pt x="35" y="0"/>
                  </a:cubicBezTo>
                  <a:cubicBezTo>
                    <a:pt x="138" y="58"/>
                    <a:pt x="238" y="114"/>
                    <a:pt x="343" y="174"/>
                  </a:cubicBezTo>
                  <a:cubicBezTo>
                    <a:pt x="342" y="174"/>
                    <a:pt x="345" y="179"/>
                    <a:pt x="347" y="186"/>
                  </a:cubicBezTo>
                  <a:cubicBezTo>
                    <a:pt x="348" y="190"/>
                    <a:pt x="347" y="195"/>
                    <a:pt x="347" y="199"/>
                  </a:cubicBezTo>
                  <a:cubicBezTo>
                    <a:pt x="251" y="282"/>
                    <a:pt x="155" y="363"/>
                    <a:pt x="57" y="446"/>
                  </a:cubicBezTo>
                  <a:cubicBezTo>
                    <a:pt x="48" y="441"/>
                    <a:pt x="39" y="435"/>
                    <a:pt x="27" y="4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21"/>
            <p:cNvSpPr>
              <a:spLocks noChangeArrowheads="1"/>
            </p:cNvSpPr>
            <p:nvPr/>
          </p:nvSpPr>
          <p:spPr bwMode="auto">
            <a:xfrm>
              <a:off x="1612900" y="1973263"/>
              <a:ext cx="114300" cy="225425"/>
            </a:xfrm>
            <a:custGeom>
              <a:avLst/>
              <a:gdLst>
                <a:gd name="T0" fmla="*/ 284 w 316"/>
                <a:gd name="T1" fmla="*/ 0 h 628"/>
                <a:gd name="T2" fmla="*/ 315 w 316"/>
                <a:gd name="T3" fmla="*/ 238 h 628"/>
                <a:gd name="T4" fmla="*/ 281 w 316"/>
                <a:gd name="T5" fmla="*/ 324 h 628"/>
                <a:gd name="T6" fmla="*/ 0 w 316"/>
                <a:gd name="T7" fmla="*/ 627 h 628"/>
                <a:gd name="T8" fmla="*/ 284 w 316"/>
                <a:gd name="T9" fmla="*/ 0 h 628"/>
              </a:gdLst>
              <a:ahLst/>
              <a:cxnLst>
                <a:cxn ang="0">
                  <a:pos x="T0" y="T1"/>
                </a:cxn>
                <a:cxn ang="0">
                  <a:pos x="T2" y="T3"/>
                </a:cxn>
                <a:cxn ang="0">
                  <a:pos x="T4" y="T5"/>
                </a:cxn>
                <a:cxn ang="0">
                  <a:pos x="T6" y="T7"/>
                </a:cxn>
                <a:cxn ang="0">
                  <a:pos x="T8" y="T9"/>
                </a:cxn>
              </a:cxnLst>
              <a:rect l="0" t="0" r="r" b="b"/>
              <a:pathLst>
                <a:path w="316" h="628">
                  <a:moveTo>
                    <a:pt x="284" y="0"/>
                  </a:moveTo>
                  <a:cubicBezTo>
                    <a:pt x="295" y="85"/>
                    <a:pt x="305" y="162"/>
                    <a:pt x="315" y="238"/>
                  </a:cubicBezTo>
                  <a:cubicBezTo>
                    <a:pt x="305" y="265"/>
                    <a:pt x="295" y="291"/>
                    <a:pt x="281" y="324"/>
                  </a:cubicBezTo>
                  <a:cubicBezTo>
                    <a:pt x="181" y="411"/>
                    <a:pt x="86" y="514"/>
                    <a:pt x="0" y="627"/>
                  </a:cubicBezTo>
                  <a:cubicBezTo>
                    <a:pt x="44" y="396"/>
                    <a:pt x="141" y="191"/>
                    <a:pt x="28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22"/>
            <p:cNvSpPr>
              <a:spLocks noChangeArrowheads="1"/>
            </p:cNvSpPr>
            <p:nvPr/>
          </p:nvSpPr>
          <p:spPr bwMode="auto">
            <a:xfrm>
              <a:off x="2049463" y="1824038"/>
              <a:ext cx="128587" cy="107950"/>
            </a:xfrm>
            <a:custGeom>
              <a:avLst/>
              <a:gdLst>
                <a:gd name="T0" fmla="*/ 176 w 355"/>
                <a:gd name="T1" fmla="*/ 0 h 301"/>
                <a:gd name="T2" fmla="*/ 354 w 355"/>
                <a:gd name="T3" fmla="*/ 247 h 301"/>
                <a:gd name="T4" fmla="*/ 240 w 355"/>
                <a:gd name="T5" fmla="*/ 264 h 301"/>
                <a:gd name="T6" fmla="*/ 123 w 355"/>
                <a:gd name="T7" fmla="*/ 279 h 301"/>
                <a:gd name="T8" fmla="*/ 0 w 355"/>
                <a:gd name="T9" fmla="*/ 300 h 301"/>
                <a:gd name="T10" fmla="*/ 176 w 355"/>
                <a:gd name="T11" fmla="*/ 0 h 301"/>
              </a:gdLst>
              <a:ahLst/>
              <a:cxnLst>
                <a:cxn ang="0">
                  <a:pos x="T0" y="T1"/>
                </a:cxn>
                <a:cxn ang="0">
                  <a:pos x="T2" y="T3"/>
                </a:cxn>
                <a:cxn ang="0">
                  <a:pos x="T4" y="T5"/>
                </a:cxn>
                <a:cxn ang="0">
                  <a:pos x="T6" y="T7"/>
                </a:cxn>
                <a:cxn ang="0">
                  <a:pos x="T8" y="T9"/>
                </a:cxn>
                <a:cxn ang="0">
                  <a:pos x="T10" y="T11"/>
                </a:cxn>
              </a:cxnLst>
              <a:rect l="0" t="0" r="r" b="b"/>
              <a:pathLst>
                <a:path w="355" h="301">
                  <a:moveTo>
                    <a:pt x="176" y="0"/>
                  </a:moveTo>
                  <a:cubicBezTo>
                    <a:pt x="238" y="59"/>
                    <a:pt x="312" y="163"/>
                    <a:pt x="354" y="247"/>
                  </a:cubicBezTo>
                  <a:cubicBezTo>
                    <a:pt x="317" y="264"/>
                    <a:pt x="277" y="256"/>
                    <a:pt x="240" y="264"/>
                  </a:cubicBezTo>
                  <a:cubicBezTo>
                    <a:pt x="202" y="271"/>
                    <a:pt x="162" y="273"/>
                    <a:pt x="123" y="279"/>
                  </a:cubicBezTo>
                  <a:cubicBezTo>
                    <a:pt x="85" y="285"/>
                    <a:pt x="47" y="292"/>
                    <a:pt x="0" y="300"/>
                  </a:cubicBezTo>
                  <a:cubicBezTo>
                    <a:pt x="55" y="192"/>
                    <a:pt x="110" y="95"/>
                    <a:pt x="17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23"/>
            <p:cNvSpPr>
              <a:spLocks noChangeArrowheads="1"/>
            </p:cNvSpPr>
            <p:nvPr/>
          </p:nvSpPr>
          <p:spPr bwMode="auto">
            <a:xfrm>
              <a:off x="2138363" y="2338388"/>
              <a:ext cx="123825" cy="90487"/>
            </a:xfrm>
            <a:custGeom>
              <a:avLst/>
              <a:gdLst>
                <a:gd name="T0" fmla="*/ 316 w 344"/>
                <a:gd name="T1" fmla="*/ 186 h 252"/>
                <a:gd name="T2" fmla="*/ 225 w 344"/>
                <a:gd name="T3" fmla="*/ 251 h 252"/>
                <a:gd name="T4" fmla="*/ 0 w 344"/>
                <a:gd name="T5" fmla="*/ 191 h 252"/>
                <a:gd name="T6" fmla="*/ 309 w 344"/>
                <a:gd name="T7" fmla="*/ 0 h 252"/>
                <a:gd name="T8" fmla="*/ 343 w 344"/>
                <a:gd name="T9" fmla="*/ 21 h 252"/>
                <a:gd name="T10" fmla="*/ 316 w 344"/>
                <a:gd name="T11" fmla="*/ 186 h 252"/>
              </a:gdLst>
              <a:ahLst/>
              <a:cxnLst>
                <a:cxn ang="0">
                  <a:pos x="T0" y="T1"/>
                </a:cxn>
                <a:cxn ang="0">
                  <a:pos x="T2" y="T3"/>
                </a:cxn>
                <a:cxn ang="0">
                  <a:pos x="T4" y="T5"/>
                </a:cxn>
                <a:cxn ang="0">
                  <a:pos x="T6" y="T7"/>
                </a:cxn>
                <a:cxn ang="0">
                  <a:pos x="T8" y="T9"/>
                </a:cxn>
                <a:cxn ang="0">
                  <a:pos x="T10" y="T11"/>
                </a:cxn>
              </a:cxnLst>
              <a:rect l="0" t="0" r="r" b="b"/>
              <a:pathLst>
                <a:path w="344" h="252">
                  <a:moveTo>
                    <a:pt x="316" y="186"/>
                  </a:moveTo>
                  <a:cubicBezTo>
                    <a:pt x="282" y="210"/>
                    <a:pt x="256" y="229"/>
                    <a:pt x="225" y="251"/>
                  </a:cubicBezTo>
                  <a:cubicBezTo>
                    <a:pt x="153" y="238"/>
                    <a:pt x="76" y="218"/>
                    <a:pt x="0" y="191"/>
                  </a:cubicBezTo>
                  <a:cubicBezTo>
                    <a:pt x="27" y="153"/>
                    <a:pt x="157" y="73"/>
                    <a:pt x="309" y="0"/>
                  </a:cubicBezTo>
                  <a:cubicBezTo>
                    <a:pt x="319" y="6"/>
                    <a:pt x="329" y="13"/>
                    <a:pt x="343" y="21"/>
                  </a:cubicBezTo>
                  <a:cubicBezTo>
                    <a:pt x="333" y="78"/>
                    <a:pt x="325" y="134"/>
                    <a:pt x="316" y="18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24"/>
            <p:cNvSpPr>
              <a:spLocks noChangeArrowheads="1"/>
            </p:cNvSpPr>
            <p:nvPr/>
          </p:nvSpPr>
          <p:spPr bwMode="auto">
            <a:xfrm>
              <a:off x="2235200" y="2811463"/>
              <a:ext cx="107950" cy="84137"/>
            </a:xfrm>
            <a:custGeom>
              <a:avLst/>
              <a:gdLst>
                <a:gd name="T0" fmla="*/ 78 w 302"/>
                <a:gd name="T1" fmla="*/ 18 h 232"/>
                <a:gd name="T2" fmla="*/ 141 w 302"/>
                <a:gd name="T3" fmla="*/ 0 h 232"/>
                <a:gd name="T4" fmla="*/ 301 w 302"/>
                <a:gd name="T5" fmla="*/ 169 h 232"/>
                <a:gd name="T6" fmla="*/ 0 w 302"/>
                <a:gd name="T7" fmla="*/ 231 h 232"/>
                <a:gd name="T8" fmla="*/ 78 w 302"/>
                <a:gd name="T9" fmla="*/ 18 h 232"/>
              </a:gdLst>
              <a:ahLst/>
              <a:cxnLst>
                <a:cxn ang="0">
                  <a:pos x="T0" y="T1"/>
                </a:cxn>
                <a:cxn ang="0">
                  <a:pos x="T2" y="T3"/>
                </a:cxn>
                <a:cxn ang="0">
                  <a:pos x="T4" y="T5"/>
                </a:cxn>
                <a:cxn ang="0">
                  <a:pos x="T6" y="T7"/>
                </a:cxn>
                <a:cxn ang="0">
                  <a:pos x="T8" y="T9"/>
                </a:cxn>
              </a:cxnLst>
              <a:rect l="0" t="0" r="r" b="b"/>
              <a:pathLst>
                <a:path w="302" h="232">
                  <a:moveTo>
                    <a:pt x="78" y="18"/>
                  </a:moveTo>
                  <a:cubicBezTo>
                    <a:pt x="99" y="12"/>
                    <a:pt x="119" y="6"/>
                    <a:pt x="141" y="0"/>
                  </a:cubicBezTo>
                  <a:cubicBezTo>
                    <a:pt x="200" y="47"/>
                    <a:pt x="251" y="104"/>
                    <a:pt x="301" y="169"/>
                  </a:cubicBezTo>
                  <a:cubicBezTo>
                    <a:pt x="201" y="201"/>
                    <a:pt x="104" y="220"/>
                    <a:pt x="0" y="231"/>
                  </a:cubicBezTo>
                  <a:cubicBezTo>
                    <a:pt x="10" y="151"/>
                    <a:pt x="41" y="84"/>
                    <a:pt x="78"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25"/>
            <p:cNvSpPr>
              <a:spLocks noChangeArrowheads="1"/>
            </p:cNvSpPr>
            <p:nvPr/>
          </p:nvSpPr>
          <p:spPr bwMode="auto">
            <a:xfrm>
              <a:off x="1979613" y="2832100"/>
              <a:ext cx="112712" cy="60325"/>
            </a:xfrm>
            <a:custGeom>
              <a:avLst/>
              <a:gdLst>
                <a:gd name="T0" fmla="*/ 0 w 315"/>
                <a:gd name="T1" fmla="*/ 91 h 168"/>
                <a:gd name="T2" fmla="*/ 122 w 315"/>
                <a:gd name="T3" fmla="*/ 0 h 168"/>
                <a:gd name="T4" fmla="*/ 173 w 315"/>
                <a:gd name="T5" fmla="*/ 9 h 168"/>
                <a:gd name="T6" fmla="*/ 314 w 315"/>
                <a:gd name="T7" fmla="*/ 167 h 168"/>
                <a:gd name="T8" fmla="*/ 0 w 315"/>
                <a:gd name="T9" fmla="*/ 91 h 168"/>
              </a:gdLst>
              <a:ahLst/>
              <a:cxnLst>
                <a:cxn ang="0">
                  <a:pos x="T0" y="T1"/>
                </a:cxn>
                <a:cxn ang="0">
                  <a:pos x="T2" y="T3"/>
                </a:cxn>
                <a:cxn ang="0">
                  <a:pos x="T4" y="T5"/>
                </a:cxn>
                <a:cxn ang="0">
                  <a:pos x="T6" y="T7"/>
                </a:cxn>
                <a:cxn ang="0">
                  <a:pos x="T8" y="T9"/>
                </a:cxn>
              </a:cxnLst>
              <a:rect l="0" t="0" r="r" b="b"/>
              <a:pathLst>
                <a:path w="315" h="168">
                  <a:moveTo>
                    <a:pt x="0" y="91"/>
                  </a:moveTo>
                  <a:cubicBezTo>
                    <a:pt x="45" y="57"/>
                    <a:pt x="83" y="29"/>
                    <a:pt x="122" y="0"/>
                  </a:cubicBezTo>
                  <a:cubicBezTo>
                    <a:pt x="139" y="3"/>
                    <a:pt x="156" y="6"/>
                    <a:pt x="173" y="9"/>
                  </a:cubicBezTo>
                  <a:cubicBezTo>
                    <a:pt x="218" y="60"/>
                    <a:pt x="263" y="110"/>
                    <a:pt x="314" y="167"/>
                  </a:cubicBezTo>
                  <a:cubicBezTo>
                    <a:pt x="204" y="154"/>
                    <a:pt x="106" y="128"/>
                    <a:pt x="0"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9" name="Group 48"/>
          <p:cNvGrpSpPr>
            <a:grpSpLocks noChangeAspect="1"/>
          </p:cNvGrpSpPr>
          <p:nvPr/>
        </p:nvGrpSpPr>
        <p:grpSpPr>
          <a:xfrm>
            <a:off x="8791817" y="3931422"/>
            <a:ext cx="1080000" cy="1081268"/>
            <a:chOff x="15531207" y="10482833"/>
            <a:chExt cx="1472667" cy="1472668"/>
          </a:xfrm>
          <a:solidFill>
            <a:srgbClr val="FD2A00"/>
          </a:solidFill>
        </p:grpSpPr>
        <p:sp>
          <p:nvSpPr>
            <p:cNvPr id="50"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6" name="TextBox 55"/>
          <p:cNvSpPr txBox="1"/>
          <p:nvPr/>
        </p:nvSpPr>
        <p:spPr>
          <a:xfrm>
            <a:off x="2212969" y="5063646"/>
            <a:ext cx="1146707" cy="446276"/>
          </a:xfrm>
          <a:prstGeom prst="rect">
            <a:avLst/>
          </a:prstGeom>
          <a:noFill/>
        </p:spPr>
        <p:txBody>
          <a:bodyPr wrap="none" lIns="45720" tIns="45720" rIns="45720" bIns="91440" rtlCol="0" anchor="t">
            <a:spAutoFit/>
          </a:bodyPr>
          <a:lstStyle/>
          <a:p>
            <a:r>
              <a:rPr lang="en-US" sz="2000" dirty="0" smtClean="0"/>
              <a:t>User/App</a:t>
            </a:r>
          </a:p>
        </p:txBody>
      </p:sp>
      <p:sp>
        <p:nvSpPr>
          <p:cNvPr id="57" name="TextBox 56"/>
          <p:cNvSpPr txBox="1"/>
          <p:nvPr/>
        </p:nvSpPr>
        <p:spPr>
          <a:xfrm>
            <a:off x="5749881" y="5063646"/>
            <a:ext cx="870231" cy="446276"/>
          </a:xfrm>
          <a:prstGeom prst="rect">
            <a:avLst/>
          </a:prstGeom>
          <a:noFill/>
        </p:spPr>
        <p:txBody>
          <a:bodyPr wrap="none" lIns="45720" tIns="45720" rIns="45720" bIns="91440" rtlCol="0" anchor="t">
            <a:spAutoFit/>
          </a:bodyPr>
          <a:lstStyle/>
          <a:p>
            <a:r>
              <a:rPr lang="en-US" sz="2000" dirty="0" smtClean="0"/>
              <a:t>Apigee</a:t>
            </a:r>
          </a:p>
        </p:txBody>
      </p:sp>
      <p:sp>
        <p:nvSpPr>
          <p:cNvPr id="58" name="TextBox 57"/>
          <p:cNvSpPr txBox="1"/>
          <p:nvPr/>
        </p:nvSpPr>
        <p:spPr>
          <a:xfrm>
            <a:off x="8461837" y="5063646"/>
            <a:ext cx="1797928" cy="446276"/>
          </a:xfrm>
          <a:prstGeom prst="rect">
            <a:avLst/>
          </a:prstGeom>
          <a:noFill/>
        </p:spPr>
        <p:txBody>
          <a:bodyPr wrap="none" lIns="45720" tIns="45720" rIns="45720" bIns="91440" rtlCol="0" anchor="t">
            <a:spAutoFit/>
          </a:bodyPr>
          <a:lstStyle/>
          <a:p>
            <a:r>
              <a:rPr lang="en-US" sz="2000" dirty="0" smtClean="0"/>
              <a:t>Target Systems</a:t>
            </a:r>
          </a:p>
        </p:txBody>
      </p:sp>
      <p:sp>
        <p:nvSpPr>
          <p:cNvPr id="59" name="TextBox 58"/>
          <p:cNvSpPr txBox="1"/>
          <p:nvPr/>
        </p:nvSpPr>
        <p:spPr>
          <a:xfrm>
            <a:off x="5668423" y="1274741"/>
            <a:ext cx="1028487" cy="446276"/>
          </a:xfrm>
          <a:prstGeom prst="rect">
            <a:avLst/>
          </a:prstGeom>
          <a:noFill/>
        </p:spPr>
        <p:txBody>
          <a:bodyPr wrap="none" lIns="45720" tIns="45720" rIns="45720" bIns="91440" rtlCol="0" anchor="t">
            <a:spAutoFit/>
          </a:bodyPr>
          <a:lstStyle/>
          <a:p>
            <a:r>
              <a:rPr lang="en-US" sz="2000" dirty="0" smtClean="0"/>
              <a:t>3</a:t>
            </a:r>
            <a:r>
              <a:rPr lang="en-US" sz="2000" baseline="30000" dirty="0" smtClean="0"/>
              <a:t>rd</a:t>
            </a:r>
            <a:r>
              <a:rPr lang="en-US" sz="2000" dirty="0" smtClean="0"/>
              <a:t> Party</a:t>
            </a:r>
          </a:p>
        </p:txBody>
      </p:sp>
      <p:sp>
        <p:nvSpPr>
          <p:cNvPr id="3" name="Left-Right Arrow 2"/>
          <p:cNvSpPr/>
          <p:nvPr/>
        </p:nvSpPr>
        <p:spPr>
          <a:xfrm>
            <a:off x="3903846" y="4224973"/>
            <a:ext cx="1216152" cy="484632"/>
          </a:xfrm>
          <a:prstGeom prst="leftRightArrow">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sp>
        <p:nvSpPr>
          <p:cNvPr id="54" name="Left-Right Arrow 53"/>
          <p:cNvSpPr/>
          <p:nvPr/>
        </p:nvSpPr>
        <p:spPr>
          <a:xfrm>
            <a:off x="7147559" y="4224973"/>
            <a:ext cx="1216152" cy="484632"/>
          </a:xfrm>
          <a:prstGeom prst="leftRightArrow">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sp>
        <p:nvSpPr>
          <p:cNvPr id="55" name="Left-Right Arrow 54"/>
          <p:cNvSpPr/>
          <p:nvPr/>
        </p:nvSpPr>
        <p:spPr>
          <a:xfrm rot="16200000">
            <a:off x="5574030" y="2958640"/>
            <a:ext cx="1216152" cy="328549"/>
          </a:xfrm>
          <a:prstGeom prst="leftRightArrow">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grpSp>
        <p:nvGrpSpPr>
          <p:cNvPr id="65" name="Group 818"/>
          <p:cNvGrpSpPr>
            <a:grpSpLocks noChangeAspect="1"/>
          </p:cNvGrpSpPr>
          <p:nvPr/>
        </p:nvGrpSpPr>
        <p:grpSpPr>
          <a:xfrm>
            <a:off x="2304391" y="3931422"/>
            <a:ext cx="1080000" cy="1091694"/>
            <a:chOff x="0" y="0"/>
            <a:chExt cx="2499788" cy="2523897"/>
          </a:xfrm>
          <a:solidFill>
            <a:srgbClr val="FD2A00"/>
          </a:solidFill>
        </p:grpSpPr>
        <p:sp>
          <p:nvSpPr>
            <p:cNvPr id="66" name="Shape 807"/>
            <p:cNvSpPr/>
            <p:nvPr/>
          </p:nvSpPr>
          <p:spPr>
            <a:xfrm>
              <a:off x="492916" y="0"/>
              <a:ext cx="1142881"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 name="Shape 808"/>
            <p:cNvSpPr/>
            <p:nvPr/>
          </p:nvSpPr>
          <p:spPr>
            <a:xfrm>
              <a:off x="1792988" y="1601984"/>
              <a:ext cx="706800" cy="921913"/>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 name="Shape 809"/>
            <p:cNvSpPr/>
            <p:nvPr/>
          </p:nvSpPr>
          <p:spPr>
            <a:xfrm>
              <a:off x="1977832" y="1817635"/>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810"/>
            <p:cNvSpPr/>
            <p:nvPr/>
          </p:nvSpPr>
          <p:spPr>
            <a:xfrm>
              <a:off x="2101062" y="1817635"/>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 name="Shape 811"/>
            <p:cNvSpPr/>
            <p:nvPr/>
          </p:nvSpPr>
          <p:spPr>
            <a:xfrm>
              <a:off x="2224290" y="1817635"/>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 name="Shape 812"/>
            <p:cNvSpPr/>
            <p:nvPr/>
          </p:nvSpPr>
          <p:spPr>
            <a:xfrm>
              <a:off x="1977832" y="1940865"/>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 name="Shape 813"/>
            <p:cNvSpPr/>
            <p:nvPr/>
          </p:nvSpPr>
          <p:spPr>
            <a:xfrm>
              <a:off x="2101062" y="1940865"/>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 name="Shape 814"/>
            <p:cNvSpPr/>
            <p:nvPr/>
          </p:nvSpPr>
          <p:spPr>
            <a:xfrm>
              <a:off x="2224290" y="1940865"/>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 name="Shape 817"/>
            <p:cNvSpPr/>
            <p:nvPr/>
          </p:nvSpPr>
          <p:spPr>
            <a:xfrm>
              <a:off x="0" y="505239"/>
              <a:ext cx="1748278"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extLst>
      <p:ext uri="{BB962C8B-B14F-4D97-AF65-F5344CB8AC3E}">
        <p14:creationId xmlns:p14="http://schemas.microsoft.com/office/powerpoint/2010/main" val="19182695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Integration Testing – What to test?</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31</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sp>
        <p:nvSpPr>
          <p:cNvPr id="22" name="Freeform 47"/>
          <p:cNvSpPr>
            <a:spLocks noChangeAspect="1" noChangeArrowheads="1"/>
          </p:cNvSpPr>
          <p:nvPr/>
        </p:nvSpPr>
        <p:spPr bwMode="auto">
          <a:xfrm>
            <a:off x="5639453" y="3890809"/>
            <a:ext cx="1080000" cy="1232874"/>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grpSp>
        <p:nvGrpSpPr>
          <p:cNvPr id="23" name="Group 22"/>
          <p:cNvGrpSpPr/>
          <p:nvPr/>
        </p:nvGrpSpPr>
        <p:grpSpPr>
          <a:xfrm>
            <a:off x="5898458" y="1734318"/>
            <a:ext cx="565312" cy="564420"/>
            <a:chOff x="1597025" y="1746250"/>
            <a:chExt cx="1155700" cy="1152525"/>
          </a:xfrm>
          <a:solidFill>
            <a:srgbClr val="FA2706"/>
          </a:solidFill>
        </p:grpSpPr>
        <p:sp>
          <p:nvSpPr>
            <p:cNvPr id="24" name="Freeform 1"/>
            <p:cNvSpPr>
              <a:spLocks noChangeArrowheads="1"/>
            </p:cNvSpPr>
            <p:nvPr/>
          </p:nvSpPr>
          <p:spPr bwMode="auto">
            <a:xfrm>
              <a:off x="1936750" y="1947863"/>
              <a:ext cx="328613" cy="430212"/>
            </a:xfrm>
            <a:custGeom>
              <a:avLst/>
              <a:gdLst>
                <a:gd name="T0" fmla="*/ 912 w 913"/>
                <a:gd name="T1" fmla="*/ 868 h 1193"/>
                <a:gd name="T2" fmla="*/ 825 w 913"/>
                <a:gd name="T3" fmla="*/ 994 h 1193"/>
                <a:gd name="T4" fmla="*/ 512 w 913"/>
                <a:gd name="T5" fmla="*/ 1176 h 1193"/>
                <a:gd name="T6" fmla="*/ 338 w 913"/>
                <a:gd name="T7" fmla="*/ 1192 h 1193"/>
                <a:gd name="T8" fmla="*/ 65 w 913"/>
                <a:gd name="T9" fmla="*/ 1040 h 1193"/>
                <a:gd name="T10" fmla="*/ 0 w 913"/>
                <a:gd name="T11" fmla="*/ 893 h 1193"/>
                <a:gd name="T12" fmla="*/ 218 w 913"/>
                <a:gd name="T13" fmla="*/ 154 h 1193"/>
                <a:gd name="T14" fmla="*/ 332 w 913"/>
                <a:gd name="T15" fmla="*/ 51 h 1193"/>
                <a:gd name="T16" fmla="*/ 719 w 913"/>
                <a:gd name="T17" fmla="*/ 0 h 1193"/>
                <a:gd name="T18" fmla="*/ 912 w 913"/>
                <a:gd name="T19" fmla="*/ 86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1193">
                  <a:moveTo>
                    <a:pt x="912" y="868"/>
                  </a:moveTo>
                  <a:cubicBezTo>
                    <a:pt x="858" y="895"/>
                    <a:pt x="827" y="937"/>
                    <a:pt x="825" y="994"/>
                  </a:cubicBezTo>
                  <a:cubicBezTo>
                    <a:pt x="719" y="1056"/>
                    <a:pt x="616" y="1116"/>
                    <a:pt x="512" y="1176"/>
                  </a:cubicBezTo>
                  <a:cubicBezTo>
                    <a:pt x="426" y="1136"/>
                    <a:pt x="399" y="1153"/>
                    <a:pt x="338" y="1192"/>
                  </a:cubicBezTo>
                  <a:cubicBezTo>
                    <a:pt x="244" y="1152"/>
                    <a:pt x="155" y="1100"/>
                    <a:pt x="65" y="1040"/>
                  </a:cubicBezTo>
                  <a:cubicBezTo>
                    <a:pt x="71" y="982"/>
                    <a:pt x="56" y="929"/>
                    <a:pt x="0" y="893"/>
                  </a:cubicBezTo>
                  <a:cubicBezTo>
                    <a:pt x="38" y="636"/>
                    <a:pt x="114" y="392"/>
                    <a:pt x="218" y="154"/>
                  </a:cubicBezTo>
                  <a:cubicBezTo>
                    <a:pt x="270" y="135"/>
                    <a:pt x="310" y="103"/>
                    <a:pt x="332" y="51"/>
                  </a:cubicBezTo>
                  <a:cubicBezTo>
                    <a:pt x="459" y="22"/>
                    <a:pt x="587" y="7"/>
                    <a:pt x="719" y="0"/>
                  </a:cubicBezTo>
                  <a:cubicBezTo>
                    <a:pt x="848" y="276"/>
                    <a:pt x="909" y="565"/>
                    <a:pt x="912" y="86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
            <p:cNvSpPr>
              <a:spLocks noChangeArrowheads="1"/>
            </p:cNvSpPr>
            <p:nvPr/>
          </p:nvSpPr>
          <p:spPr bwMode="auto">
            <a:xfrm>
              <a:off x="1597025" y="2124075"/>
              <a:ext cx="301625" cy="406400"/>
            </a:xfrm>
            <a:custGeom>
              <a:avLst/>
              <a:gdLst>
                <a:gd name="T0" fmla="*/ 368 w 839"/>
                <a:gd name="T1" fmla="*/ 0 h 1130"/>
                <a:gd name="T2" fmla="*/ 426 w 839"/>
                <a:gd name="T3" fmla="*/ 13 h 1130"/>
                <a:gd name="T4" fmla="*/ 762 w 839"/>
                <a:gd name="T5" fmla="*/ 479 h 1130"/>
                <a:gd name="T6" fmla="*/ 822 w 839"/>
                <a:gd name="T7" fmla="*/ 628 h 1130"/>
                <a:gd name="T8" fmla="*/ 838 w 839"/>
                <a:gd name="T9" fmla="*/ 1052 h 1130"/>
                <a:gd name="T10" fmla="*/ 755 w 839"/>
                <a:gd name="T11" fmla="*/ 1129 h 1130"/>
                <a:gd name="T12" fmla="*/ 88 w 839"/>
                <a:gd name="T13" fmla="*/ 1061 h 1130"/>
                <a:gd name="T14" fmla="*/ 33 w 839"/>
                <a:gd name="T15" fmla="*/ 862 h 1130"/>
                <a:gd name="T16" fmla="*/ 4 w 839"/>
                <a:gd name="T17" fmla="*/ 515 h 1130"/>
                <a:gd name="T18" fmla="*/ 14 w 839"/>
                <a:gd name="T19" fmla="*/ 463 h 1130"/>
                <a:gd name="T20" fmla="*/ 368 w 839"/>
                <a:gd name="T21"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9" h="1130">
                  <a:moveTo>
                    <a:pt x="368" y="0"/>
                  </a:moveTo>
                  <a:cubicBezTo>
                    <a:pt x="389" y="5"/>
                    <a:pt x="405" y="8"/>
                    <a:pt x="426" y="13"/>
                  </a:cubicBezTo>
                  <a:cubicBezTo>
                    <a:pt x="503" y="190"/>
                    <a:pt x="614" y="347"/>
                    <a:pt x="762" y="479"/>
                  </a:cubicBezTo>
                  <a:cubicBezTo>
                    <a:pt x="750" y="541"/>
                    <a:pt x="767" y="592"/>
                    <a:pt x="822" y="628"/>
                  </a:cubicBezTo>
                  <a:cubicBezTo>
                    <a:pt x="819" y="771"/>
                    <a:pt x="817" y="912"/>
                    <a:pt x="838" y="1052"/>
                  </a:cubicBezTo>
                  <a:cubicBezTo>
                    <a:pt x="812" y="1076"/>
                    <a:pt x="786" y="1100"/>
                    <a:pt x="755" y="1129"/>
                  </a:cubicBezTo>
                  <a:cubicBezTo>
                    <a:pt x="542" y="1066"/>
                    <a:pt x="321" y="1007"/>
                    <a:pt x="88" y="1061"/>
                  </a:cubicBezTo>
                  <a:cubicBezTo>
                    <a:pt x="61" y="996"/>
                    <a:pt x="47" y="929"/>
                    <a:pt x="33" y="862"/>
                  </a:cubicBezTo>
                  <a:cubicBezTo>
                    <a:pt x="10" y="748"/>
                    <a:pt x="0" y="632"/>
                    <a:pt x="4" y="515"/>
                  </a:cubicBezTo>
                  <a:cubicBezTo>
                    <a:pt x="4" y="497"/>
                    <a:pt x="7" y="478"/>
                    <a:pt x="14" y="463"/>
                  </a:cubicBezTo>
                  <a:cubicBezTo>
                    <a:pt x="100" y="285"/>
                    <a:pt x="218" y="131"/>
                    <a:pt x="3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3"/>
            <p:cNvSpPr>
              <a:spLocks noChangeArrowheads="1"/>
            </p:cNvSpPr>
            <p:nvPr/>
          </p:nvSpPr>
          <p:spPr bwMode="auto">
            <a:xfrm>
              <a:off x="2182813" y="2473325"/>
              <a:ext cx="331787" cy="276225"/>
            </a:xfrm>
            <a:custGeom>
              <a:avLst/>
              <a:gdLst>
                <a:gd name="T0" fmla="*/ 841 w 921"/>
                <a:gd name="T1" fmla="*/ 0 h 767"/>
                <a:gd name="T2" fmla="*/ 920 w 921"/>
                <a:gd name="T3" fmla="*/ 84 h 767"/>
                <a:gd name="T4" fmla="*/ 910 w 921"/>
                <a:gd name="T5" fmla="*/ 222 h 767"/>
                <a:gd name="T6" fmla="*/ 824 w 921"/>
                <a:gd name="T7" fmla="*/ 307 h 767"/>
                <a:gd name="T8" fmla="*/ 240 w 921"/>
                <a:gd name="T9" fmla="*/ 766 h 767"/>
                <a:gd name="T10" fmla="*/ 25 w 921"/>
                <a:gd name="T11" fmla="*/ 610 h 767"/>
                <a:gd name="T12" fmla="*/ 0 w 921"/>
                <a:gd name="T13" fmla="*/ 519 h 767"/>
                <a:gd name="T14" fmla="*/ 219 w 921"/>
                <a:gd name="T15" fmla="*/ 70 h 767"/>
                <a:gd name="T16" fmla="*/ 322 w 921"/>
                <a:gd name="T17" fmla="*/ 11 h 767"/>
                <a:gd name="T18" fmla="*/ 841 w 921"/>
                <a:gd name="T19" fmla="*/ 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1" h="767">
                  <a:moveTo>
                    <a:pt x="841" y="0"/>
                  </a:moveTo>
                  <a:cubicBezTo>
                    <a:pt x="868" y="29"/>
                    <a:pt x="890" y="53"/>
                    <a:pt x="920" y="84"/>
                  </a:cubicBezTo>
                  <a:cubicBezTo>
                    <a:pt x="917" y="126"/>
                    <a:pt x="913" y="180"/>
                    <a:pt x="910" y="222"/>
                  </a:cubicBezTo>
                  <a:cubicBezTo>
                    <a:pt x="877" y="255"/>
                    <a:pt x="851" y="281"/>
                    <a:pt x="824" y="307"/>
                  </a:cubicBezTo>
                  <a:cubicBezTo>
                    <a:pt x="599" y="419"/>
                    <a:pt x="404" y="570"/>
                    <a:pt x="240" y="766"/>
                  </a:cubicBezTo>
                  <a:cubicBezTo>
                    <a:pt x="167" y="713"/>
                    <a:pt x="96" y="661"/>
                    <a:pt x="25" y="610"/>
                  </a:cubicBezTo>
                  <a:cubicBezTo>
                    <a:pt x="17" y="581"/>
                    <a:pt x="9" y="553"/>
                    <a:pt x="0" y="519"/>
                  </a:cubicBezTo>
                  <a:cubicBezTo>
                    <a:pt x="90" y="382"/>
                    <a:pt x="164" y="231"/>
                    <a:pt x="219" y="70"/>
                  </a:cubicBezTo>
                  <a:cubicBezTo>
                    <a:pt x="263" y="67"/>
                    <a:pt x="294" y="44"/>
                    <a:pt x="322" y="11"/>
                  </a:cubicBezTo>
                  <a:cubicBezTo>
                    <a:pt x="496" y="25"/>
                    <a:pt x="671" y="26"/>
                    <a:pt x="8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4"/>
            <p:cNvSpPr>
              <a:spLocks noChangeArrowheads="1"/>
            </p:cNvSpPr>
            <p:nvPr/>
          </p:nvSpPr>
          <p:spPr bwMode="auto">
            <a:xfrm>
              <a:off x="2233613" y="1946275"/>
              <a:ext cx="249237" cy="323850"/>
            </a:xfrm>
            <a:custGeom>
              <a:avLst/>
              <a:gdLst>
                <a:gd name="T0" fmla="*/ 469 w 693"/>
                <a:gd name="T1" fmla="*/ 113 h 898"/>
                <a:gd name="T2" fmla="*/ 692 w 693"/>
                <a:gd name="T3" fmla="*/ 668 h 898"/>
                <a:gd name="T4" fmla="*/ 658 w 693"/>
                <a:gd name="T5" fmla="*/ 741 h 898"/>
                <a:gd name="T6" fmla="*/ 207 w 693"/>
                <a:gd name="T7" fmla="*/ 897 h 898"/>
                <a:gd name="T8" fmla="*/ 181 w 693"/>
                <a:gd name="T9" fmla="*/ 878 h 898"/>
                <a:gd name="T10" fmla="*/ 0 w 693"/>
                <a:gd name="T11" fmla="*/ 5 h 898"/>
                <a:gd name="T12" fmla="*/ 337 w 693"/>
                <a:gd name="T13" fmla="*/ 22 h 898"/>
                <a:gd name="T14" fmla="*/ 469 w 693"/>
                <a:gd name="T15" fmla="*/ 113 h 8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3" h="898">
                  <a:moveTo>
                    <a:pt x="469" y="113"/>
                  </a:moveTo>
                  <a:cubicBezTo>
                    <a:pt x="567" y="293"/>
                    <a:pt x="642" y="476"/>
                    <a:pt x="692" y="668"/>
                  </a:cubicBezTo>
                  <a:cubicBezTo>
                    <a:pt x="679" y="695"/>
                    <a:pt x="668" y="720"/>
                    <a:pt x="658" y="741"/>
                  </a:cubicBezTo>
                  <a:cubicBezTo>
                    <a:pt x="507" y="793"/>
                    <a:pt x="358" y="845"/>
                    <a:pt x="207" y="897"/>
                  </a:cubicBezTo>
                  <a:cubicBezTo>
                    <a:pt x="201" y="893"/>
                    <a:pt x="192" y="886"/>
                    <a:pt x="181" y="878"/>
                  </a:cubicBezTo>
                  <a:cubicBezTo>
                    <a:pt x="181" y="577"/>
                    <a:pt x="121" y="287"/>
                    <a:pt x="0" y="5"/>
                  </a:cubicBezTo>
                  <a:cubicBezTo>
                    <a:pt x="115" y="0"/>
                    <a:pt x="224" y="7"/>
                    <a:pt x="337" y="22"/>
                  </a:cubicBezTo>
                  <a:cubicBezTo>
                    <a:pt x="365" y="74"/>
                    <a:pt x="410" y="104"/>
                    <a:pt x="469" y="1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5"/>
            <p:cNvSpPr>
              <a:spLocks noChangeArrowheads="1"/>
            </p:cNvSpPr>
            <p:nvPr/>
          </p:nvSpPr>
          <p:spPr bwMode="auto">
            <a:xfrm>
              <a:off x="1749425" y="1763713"/>
              <a:ext cx="328613" cy="279400"/>
            </a:xfrm>
            <a:custGeom>
              <a:avLst/>
              <a:gdLst>
                <a:gd name="T0" fmla="*/ 600 w 913"/>
                <a:gd name="T1" fmla="*/ 528 h 778"/>
                <a:gd name="T2" fmla="*/ 75 w 913"/>
                <a:gd name="T3" fmla="*/ 777 h 778"/>
                <a:gd name="T4" fmla="*/ 29 w 913"/>
                <a:gd name="T5" fmla="*/ 765 h 778"/>
                <a:gd name="T6" fmla="*/ 11 w 913"/>
                <a:gd name="T7" fmla="*/ 458 h 778"/>
                <a:gd name="T8" fmla="*/ 781 w 913"/>
                <a:gd name="T9" fmla="*/ 0 h 778"/>
                <a:gd name="T10" fmla="*/ 912 w 913"/>
                <a:gd name="T11" fmla="*/ 71 h 778"/>
                <a:gd name="T12" fmla="*/ 912 w 913"/>
                <a:gd name="T13" fmla="*/ 130 h 778"/>
                <a:gd name="T14" fmla="*/ 742 w 913"/>
                <a:gd name="T15" fmla="*/ 427 h 778"/>
                <a:gd name="T16" fmla="*/ 600 w 913"/>
                <a:gd name="T17" fmla="*/ 52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778">
                  <a:moveTo>
                    <a:pt x="600" y="528"/>
                  </a:moveTo>
                  <a:cubicBezTo>
                    <a:pt x="411" y="587"/>
                    <a:pt x="237" y="670"/>
                    <a:pt x="75" y="777"/>
                  </a:cubicBezTo>
                  <a:cubicBezTo>
                    <a:pt x="59" y="773"/>
                    <a:pt x="45" y="769"/>
                    <a:pt x="29" y="765"/>
                  </a:cubicBezTo>
                  <a:cubicBezTo>
                    <a:pt x="10" y="663"/>
                    <a:pt x="0" y="561"/>
                    <a:pt x="11" y="458"/>
                  </a:cubicBezTo>
                  <a:cubicBezTo>
                    <a:pt x="224" y="231"/>
                    <a:pt x="480" y="80"/>
                    <a:pt x="781" y="0"/>
                  </a:cubicBezTo>
                  <a:cubicBezTo>
                    <a:pt x="829" y="14"/>
                    <a:pt x="871" y="41"/>
                    <a:pt x="912" y="71"/>
                  </a:cubicBezTo>
                  <a:cubicBezTo>
                    <a:pt x="912" y="92"/>
                    <a:pt x="912" y="112"/>
                    <a:pt x="912" y="130"/>
                  </a:cubicBezTo>
                  <a:cubicBezTo>
                    <a:pt x="855" y="229"/>
                    <a:pt x="799" y="327"/>
                    <a:pt x="742" y="427"/>
                  </a:cubicBezTo>
                  <a:cubicBezTo>
                    <a:pt x="679" y="435"/>
                    <a:pt x="630" y="466"/>
                    <a:pt x="600" y="5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6"/>
            <p:cNvSpPr>
              <a:spLocks noChangeArrowheads="1"/>
            </p:cNvSpPr>
            <p:nvPr/>
          </p:nvSpPr>
          <p:spPr bwMode="auto">
            <a:xfrm>
              <a:off x="2435225" y="1963738"/>
              <a:ext cx="303213" cy="242887"/>
            </a:xfrm>
            <a:custGeom>
              <a:avLst/>
              <a:gdLst>
                <a:gd name="T0" fmla="*/ 738 w 842"/>
                <a:gd name="T1" fmla="*/ 342 h 673"/>
                <a:gd name="T2" fmla="*/ 841 w 842"/>
                <a:gd name="T3" fmla="*/ 672 h 673"/>
                <a:gd name="T4" fmla="*/ 336 w 842"/>
                <a:gd name="T5" fmla="*/ 650 h 673"/>
                <a:gd name="T6" fmla="*/ 225 w 842"/>
                <a:gd name="T7" fmla="*/ 583 h 673"/>
                <a:gd name="T8" fmla="*/ 0 w 842"/>
                <a:gd name="T9" fmla="*/ 24 h 673"/>
                <a:gd name="T10" fmla="*/ 738 w 842"/>
                <a:gd name="T11" fmla="*/ 342 h 673"/>
              </a:gdLst>
              <a:ahLst/>
              <a:cxnLst>
                <a:cxn ang="0">
                  <a:pos x="T0" y="T1"/>
                </a:cxn>
                <a:cxn ang="0">
                  <a:pos x="T2" y="T3"/>
                </a:cxn>
                <a:cxn ang="0">
                  <a:pos x="T4" y="T5"/>
                </a:cxn>
                <a:cxn ang="0">
                  <a:pos x="T6" y="T7"/>
                </a:cxn>
                <a:cxn ang="0">
                  <a:pos x="T8" y="T9"/>
                </a:cxn>
                <a:cxn ang="0">
                  <a:pos x="T10" y="T11"/>
                </a:cxn>
              </a:cxnLst>
              <a:rect l="0" t="0" r="r" b="b"/>
              <a:pathLst>
                <a:path w="842" h="673">
                  <a:moveTo>
                    <a:pt x="738" y="342"/>
                  </a:moveTo>
                  <a:cubicBezTo>
                    <a:pt x="790" y="458"/>
                    <a:pt x="832" y="592"/>
                    <a:pt x="841" y="672"/>
                  </a:cubicBezTo>
                  <a:cubicBezTo>
                    <a:pt x="670" y="626"/>
                    <a:pt x="498" y="627"/>
                    <a:pt x="336" y="650"/>
                  </a:cubicBezTo>
                  <a:cubicBezTo>
                    <a:pt x="296" y="626"/>
                    <a:pt x="264" y="607"/>
                    <a:pt x="225" y="583"/>
                  </a:cubicBezTo>
                  <a:cubicBezTo>
                    <a:pt x="174" y="394"/>
                    <a:pt x="99" y="204"/>
                    <a:pt x="0" y="24"/>
                  </a:cubicBezTo>
                  <a:cubicBezTo>
                    <a:pt x="103" y="0"/>
                    <a:pt x="537" y="188"/>
                    <a:pt x="738"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7"/>
            <p:cNvSpPr>
              <a:spLocks noChangeArrowheads="1"/>
            </p:cNvSpPr>
            <p:nvPr/>
          </p:nvSpPr>
          <p:spPr bwMode="auto">
            <a:xfrm>
              <a:off x="2286000" y="2247900"/>
              <a:ext cx="231775" cy="201613"/>
            </a:xfrm>
            <a:custGeom>
              <a:avLst/>
              <a:gdLst>
                <a:gd name="T0" fmla="*/ 602 w 645"/>
                <a:gd name="T1" fmla="*/ 43 h 558"/>
                <a:gd name="T2" fmla="*/ 644 w 645"/>
                <a:gd name="T3" fmla="*/ 441 h 558"/>
                <a:gd name="T4" fmla="*/ 607 w 645"/>
                <a:gd name="T5" fmla="*/ 481 h 558"/>
                <a:gd name="T6" fmla="*/ 574 w 645"/>
                <a:gd name="T7" fmla="*/ 524 h 558"/>
                <a:gd name="T8" fmla="*/ 61 w 645"/>
                <a:gd name="T9" fmla="*/ 541 h 558"/>
                <a:gd name="T10" fmla="*/ 0 w 645"/>
                <a:gd name="T11" fmla="*/ 458 h 558"/>
                <a:gd name="T12" fmla="*/ 29 w 645"/>
                <a:gd name="T13" fmla="*/ 274 h 558"/>
                <a:gd name="T14" fmla="*/ 108 w 645"/>
                <a:gd name="T15" fmla="*/ 150 h 558"/>
                <a:gd name="T16" fmla="*/ 542 w 645"/>
                <a:gd name="T17" fmla="*/ 0 h 558"/>
                <a:gd name="T18" fmla="*/ 602 w 645"/>
                <a:gd name="T19" fmla="*/ 4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5" h="558">
                  <a:moveTo>
                    <a:pt x="602" y="43"/>
                  </a:moveTo>
                  <a:cubicBezTo>
                    <a:pt x="616" y="174"/>
                    <a:pt x="630" y="309"/>
                    <a:pt x="644" y="441"/>
                  </a:cubicBezTo>
                  <a:cubicBezTo>
                    <a:pt x="629" y="458"/>
                    <a:pt x="617" y="469"/>
                    <a:pt x="607" y="481"/>
                  </a:cubicBezTo>
                  <a:cubicBezTo>
                    <a:pt x="596" y="494"/>
                    <a:pt x="587" y="507"/>
                    <a:pt x="574" y="524"/>
                  </a:cubicBezTo>
                  <a:cubicBezTo>
                    <a:pt x="406" y="555"/>
                    <a:pt x="233" y="557"/>
                    <a:pt x="61" y="541"/>
                  </a:cubicBezTo>
                  <a:cubicBezTo>
                    <a:pt x="41" y="514"/>
                    <a:pt x="22" y="488"/>
                    <a:pt x="0" y="458"/>
                  </a:cubicBezTo>
                  <a:cubicBezTo>
                    <a:pt x="9" y="401"/>
                    <a:pt x="19" y="340"/>
                    <a:pt x="29" y="274"/>
                  </a:cubicBezTo>
                  <a:cubicBezTo>
                    <a:pt x="74" y="249"/>
                    <a:pt x="108" y="211"/>
                    <a:pt x="108" y="150"/>
                  </a:cubicBezTo>
                  <a:cubicBezTo>
                    <a:pt x="250" y="87"/>
                    <a:pt x="394" y="36"/>
                    <a:pt x="542" y="0"/>
                  </a:cubicBezTo>
                  <a:cubicBezTo>
                    <a:pt x="562" y="14"/>
                    <a:pt x="579" y="26"/>
                    <a:pt x="602" y="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8"/>
            <p:cNvSpPr>
              <a:spLocks noChangeArrowheads="1"/>
            </p:cNvSpPr>
            <p:nvPr/>
          </p:nvSpPr>
          <p:spPr bwMode="auto">
            <a:xfrm>
              <a:off x="1968500" y="2441575"/>
              <a:ext cx="260350" cy="206375"/>
            </a:xfrm>
            <a:custGeom>
              <a:avLst/>
              <a:gdLst>
                <a:gd name="T0" fmla="*/ 512 w 725"/>
                <a:gd name="T1" fmla="*/ 561 h 574"/>
                <a:gd name="T2" fmla="*/ 467 w 725"/>
                <a:gd name="T3" fmla="*/ 564 h 574"/>
                <a:gd name="T4" fmla="*/ 430 w 725"/>
                <a:gd name="T5" fmla="*/ 573 h 574"/>
                <a:gd name="T6" fmla="*/ 20 w 725"/>
                <a:gd name="T7" fmla="*/ 359 h 574"/>
                <a:gd name="T8" fmla="*/ 0 w 725"/>
                <a:gd name="T9" fmla="*/ 264 h 574"/>
                <a:gd name="T10" fmla="*/ 283 w 725"/>
                <a:gd name="T11" fmla="*/ 21 h 574"/>
                <a:gd name="T12" fmla="*/ 433 w 725"/>
                <a:gd name="T13" fmla="*/ 0 h 574"/>
                <a:gd name="T14" fmla="*/ 685 w 725"/>
                <a:gd name="T15" fmla="*/ 67 h 574"/>
                <a:gd name="T16" fmla="*/ 724 w 725"/>
                <a:gd name="T17" fmla="*/ 129 h 574"/>
                <a:gd name="T18" fmla="*/ 512 w 725"/>
                <a:gd name="T19"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5" h="574">
                  <a:moveTo>
                    <a:pt x="512" y="561"/>
                  </a:moveTo>
                  <a:cubicBezTo>
                    <a:pt x="496" y="562"/>
                    <a:pt x="482" y="561"/>
                    <a:pt x="467" y="564"/>
                  </a:cubicBezTo>
                  <a:cubicBezTo>
                    <a:pt x="454" y="565"/>
                    <a:pt x="442" y="570"/>
                    <a:pt x="430" y="573"/>
                  </a:cubicBezTo>
                  <a:cubicBezTo>
                    <a:pt x="293" y="502"/>
                    <a:pt x="157" y="431"/>
                    <a:pt x="20" y="359"/>
                  </a:cubicBezTo>
                  <a:cubicBezTo>
                    <a:pt x="14" y="331"/>
                    <a:pt x="7" y="301"/>
                    <a:pt x="0" y="264"/>
                  </a:cubicBezTo>
                  <a:cubicBezTo>
                    <a:pt x="92" y="184"/>
                    <a:pt x="188" y="103"/>
                    <a:pt x="283" y="21"/>
                  </a:cubicBezTo>
                  <a:cubicBezTo>
                    <a:pt x="340" y="40"/>
                    <a:pt x="390" y="37"/>
                    <a:pt x="433" y="0"/>
                  </a:cubicBezTo>
                  <a:cubicBezTo>
                    <a:pt x="517" y="23"/>
                    <a:pt x="600" y="44"/>
                    <a:pt x="685" y="67"/>
                  </a:cubicBezTo>
                  <a:cubicBezTo>
                    <a:pt x="696" y="85"/>
                    <a:pt x="709" y="105"/>
                    <a:pt x="724" y="129"/>
                  </a:cubicBezTo>
                  <a:cubicBezTo>
                    <a:pt x="675" y="281"/>
                    <a:pt x="603" y="425"/>
                    <a:pt x="512" y="5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9"/>
            <p:cNvSpPr>
              <a:spLocks noChangeArrowheads="1"/>
            </p:cNvSpPr>
            <p:nvPr/>
          </p:nvSpPr>
          <p:spPr bwMode="auto">
            <a:xfrm>
              <a:off x="2536825" y="2224088"/>
              <a:ext cx="215900" cy="196850"/>
            </a:xfrm>
            <a:custGeom>
              <a:avLst/>
              <a:gdLst>
                <a:gd name="T0" fmla="*/ 582 w 598"/>
                <a:gd name="T1" fmla="*/ 64 h 549"/>
                <a:gd name="T2" fmla="*/ 597 w 598"/>
                <a:gd name="T3" fmla="*/ 284 h 549"/>
                <a:gd name="T4" fmla="*/ 92 w 598"/>
                <a:gd name="T5" fmla="*/ 548 h 549"/>
                <a:gd name="T6" fmla="*/ 41 w 598"/>
                <a:gd name="T7" fmla="*/ 506 h 549"/>
                <a:gd name="T8" fmla="*/ 0 w 598"/>
                <a:gd name="T9" fmla="*/ 113 h 549"/>
                <a:gd name="T10" fmla="*/ 73 w 598"/>
                <a:gd name="T11" fmla="*/ 24 h 549"/>
                <a:gd name="T12" fmla="*/ 582 w 598"/>
                <a:gd name="T13" fmla="*/ 64 h 549"/>
              </a:gdLst>
              <a:ahLst/>
              <a:cxnLst>
                <a:cxn ang="0">
                  <a:pos x="T0" y="T1"/>
                </a:cxn>
                <a:cxn ang="0">
                  <a:pos x="T2" y="T3"/>
                </a:cxn>
                <a:cxn ang="0">
                  <a:pos x="T4" y="T5"/>
                </a:cxn>
                <a:cxn ang="0">
                  <a:pos x="T6" y="T7"/>
                </a:cxn>
                <a:cxn ang="0">
                  <a:pos x="T8" y="T9"/>
                </a:cxn>
                <a:cxn ang="0">
                  <a:pos x="T10" y="T11"/>
                </a:cxn>
                <a:cxn ang="0">
                  <a:pos x="T12" y="T13"/>
                </a:cxn>
              </a:cxnLst>
              <a:rect l="0" t="0" r="r" b="b"/>
              <a:pathLst>
                <a:path w="598" h="549">
                  <a:moveTo>
                    <a:pt x="582" y="64"/>
                  </a:moveTo>
                  <a:cubicBezTo>
                    <a:pt x="587" y="139"/>
                    <a:pt x="592" y="213"/>
                    <a:pt x="597" y="284"/>
                  </a:cubicBezTo>
                  <a:cubicBezTo>
                    <a:pt x="444" y="410"/>
                    <a:pt x="275" y="493"/>
                    <a:pt x="92" y="548"/>
                  </a:cubicBezTo>
                  <a:cubicBezTo>
                    <a:pt x="73" y="532"/>
                    <a:pt x="55" y="518"/>
                    <a:pt x="41" y="506"/>
                  </a:cubicBezTo>
                  <a:cubicBezTo>
                    <a:pt x="27" y="372"/>
                    <a:pt x="14" y="242"/>
                    <a:pt x="0" y="113"/>
                  </a:cubicBezTo>
                  <a:cubicBezTo>
                    <a:pt x="21" y="87"/>
                    <a:pt x="44" y="60"/>
                    <a:pt x="73" y="24"/>
                  </a:cubicBezTo>
                  <a:cubicBezTo>
                    <a:pt x="235" y="4"/>
                    <a:pt x="407" y="0"/>
                    <a:pt x="582"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10"/>
            <p:cNvSpPr>
              <a:spLocks noChangeArrowheads="1"/>
            </p:cNvSpPr>
            <p:nvPr/>
          </p:nvSpPr>
          <p:spPr bwMode="auto">
            <a:xfrm>
              <a:off x="2263775" y="1754188"/>
              <a:ext cx="398463" cy="263525"/>
            </a:xfrm>
            <a:custGeom>
              <a:avLst/>
              <a:gdLst>
                <a:gd name="T0" fmla="*/ 1106 w 1107"/>
                <a:gd name="T1" fmla="*/ 730 h 731"/>
                <a:gd name="T2" fmla="*/ 491 w 1107"/>
                <a:gd name="T3" fmla="*/ 499 h 731"/>
                <a:gd name="T4" fmla="*/ 344 w 1107"/>
                <a:gd name="T5" fmla="*/ 396 h 731"/>
                <a:gd name="T6" fmla="*/ 0 w 1107"/>
                <a:gd name="T7" fmla="*/ 0 h 731"/>
                <a:gd name="T8" fmla="*/ 1106 w 1107"/>
                <a:gd name="T9" fmla="*/ 730 h 731"/>
              </a:gdLst>
              <a:ahLst/>
              <a:cxnLst>
                <a:cxn ang="0">
                  <a:pos x="T0" y="T1"/>
                </a:cxn>
                <a:cxn ang="0">
                  <a:pos x="T2" y="T3"/>
                </a:cxn>
                <a:cxn ang="0">
                  <a:pos x="T4" y="T5"/>
                </a:cxn>
                <a:cxn ang="0">
                  <a:pos x="T6" y="T7"/>
                </a:cxn>
                <a:cxn ang="0">
                  <a:pos x="T8" y="T9"/>
                </a:cxn>
              </a:cxnLst>
              <a:rect l="0" t="0" r="r" b="b"/>
              <a:pathLst>
                <a:path w="1107" h="731">
                  <a:moveTo>
                    <a:pt x="1106" y="730"/>
                  </a:moveTo>
                  <a:cubicBezTo>
                    <a:pt x="913" y="622"/>
                    <a:pt x="708" y="547"/>
                    <a:pt x="491" y="499"/>
                  </a:cubicBezTo>
                  <a:cubicBezTo>
                    <a:pt x="460" y="442"/>
                    <a:pt x="417" y="400"/>
                    <a:pt x="344" y="396"/>
                  </a:cubicBezTo>
                  <a:cubicBezTo>
                    <a:pt x="244" y="252"/>
                    <a:pt x="127" y="122"/>
                    <a:pt x="0" y="0"/>
                  </a:cubicBezTo>
                  <a:cubicBezTo>
                    <a:pt x="477" y="80"/>
                    <a:pt x="845" y="324"/>
                    <a:pt x="1106" y="7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11"/>
            <p:cNvSpPr>
              <a:spLocks noChangeArrowheads="1"/>
            </p:cNvSpPr>
            <p:nvPr/>
          </p:nvSpPr>
          <p:spPr bwMode="auto">
            <a:xfrm>
              <a:off x="1781175" y="1990725"/>
              <a:ext cx="196850" cy="279400"/>
            </a:xfrm>
            <a:custGeom>
              <a:avLst/>
              <a:gdLst>
                <a:gd name="T0" fmla="*/ 335 w 549"/>
                <a:gd name="T1" fmla="*/ 764 h 776"/>
                <a:gd name="T2" fmla="*/ 311 w 549"/>
                <a:gd name="T3" fmla="*/ 775 h 776"/>
                <a:gd name="T4" fmla="*/ 0 w 549"/>
                <a:gd name="T5" fmla="*/ 338 h 776"/>
                <a:gd name="T6" fmla="*/ 39 w 549"/>
                <a:gd name="T7" fmla="*/ 229 h 776"/>
                <a:gd name="T8" fmla="*/ 514 w 549"/>
                <a:gd name="T9" fmla="*/ 0 h 776"/>
                <a:gd name="T10" fmla="*/ 530 w 549"/>
                <a:gd name="T11" fmla="*/ 11 h 776"/>
                <a:gd name="T12" fmla="*/ 548 w 549"/>
                <a:gd name="T13" fmla="*/ 24 h 776"/>
                <a:gd name="T14" fmla="*/ 335 w 549"/>
                <a:gd name="T15" fmla="*/ 764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776">
                  <a:moveTo>
                    <a:pt x="335" y="764"/>
                  </a:moveTo>
                  <a:cubicBezTo>
                    <a:pt x="327" y="768"/>
                    <a:pt x="321" y="771"/>
                    <a:pt x="311" y="775"/>
                  </a:cubicBezTo>
                  <a:cubicBezTo>
                    <a:pt x="173" y="652"/>
                    <a:pt x="67" y="505"/>
                    <a:pt x="0" y="338"/>
                  </a:cubicBezTo>
                  <a:cubicBezTo>
                    <a:pt x="14" y="300"/>
                    <a:pt x="25" y="268"/>
                    <a:pt x="39" y="229"/>
                  </a:cubicBezTo>
                  <a:cubicBezTo>
                    <a:pt x="182" y="132"/>
                    <a:pt x="343" y="56"/>
                    <a:pt x="514" y="0"/>
                  </a:cubicBezTo>
                  <a:cubicBezTo>
                    <a:pt x="520" y="4"/>
                    <a:pt x="525" y="7"/>
                    <a:pt x="530" y="11"/>
                  </a:cubicBezTo>
                  <a:cubicBezTo>
                    <a:pt x="536" y="15"/>
                    <a:pt x="541" y="19"/>
                    <a:pt x="548" y="24"/>
                  </a:cubicBezTo>
                  <a:cubicBezTo>
                    <a:pt x="447" y="264"/>
                    <a:pt x="372" y="510"/>
                    <a:pt x="335" y="7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12"/>
            <p:cNvSpPr>
              <a:spLocks noChangeArrowheads="1"/>
            </p:cNvSpPr>
            <p:nvPr/>
          </p:nvSpPr>
          <p:spPr bwMode="auto">
            <a:xfrm>
              <a:off x="1639888" y="2530475"/>
              <a:ext cx="231775" cy="214313"/>
            </a:xfrm>
            <a:custGeom>
              <a:avLst/>
              <a:gdLst>
                <a:gd name="T0" fmla="*/ 0 w 644"/>
                <a:gd name="T1" fmla="*/ 23 h 597"/>
                <a:gd name="T2" fmla="*/ 192 w 644"/>
                <a:gd name="T3" fmla="*/ 4 h 597"/>
                <a:gd name="T4" fmla="*/ 620 w 644"/>
                <a:gd name="T5" fmla="*/ 97 h 597"/>
                <a:gd name="T6" fmla="*/ 643 w 644"/>
                <a:gd name="T7" fmla="*/ 172 h 597"/>
                <a:gd name="T8" fmla="*/ 395 w 644"/>
                <a:gd name="T9" fmla="*/ 596 h 597"/>
                <a:gd name="T10" fmla="*/ 0 w 644"/>
                <a:gd name="T11" fmla="*/ 23 h 597"/>
              </a:gdLst>
              <a:ahLst/>
              <a:cxnLst>
                <a:cxn ang="0">
                  <a:pos x="T0" y="T1"/>
                </a:cxn>
                <a:cxn ang="0">
                  <a:pos x="T2" y="T3"/>
                </a:cxn>
                <a:cxn ang="0">
                  <a:pos x="T4" y="T5"/>
                </a:cxn>
                <a:cxn ang="0">
                  <a:pos x="T6" y="T7"/>
                </a:cxn>
                <a:cxn ang="0">
                  <a:pos x="T8" y="T9"/>
                </a:cxn>
                <a:cxn ang="0">
                  <a:pos x="T10" y="T11"/>
                </a:cxn>
              </a:cxnLst>
              <a:rect l="0" t="0" r="r" b="b"/>
              <a:pathLst>
                <a:path w="644" h="597">
                  <a:moveTo>
                    <a:pt x="0" y="23"/>
                  </a:moveTo>
                  <a:cubicBezTo>
                    <a:pt x="65" y="2"/>
                    <a:pt x="128" y="0"/>
                    <a:pt x="192" y="4"/>
                  </a:cubicBezTo>
                  <a:cubicBezTo>
                    <a:pt x="338" y="13"/>
                    <a:pt x="480" y="49"/>
                    <a:pt x="620" y="97"/>
                  </a:cubicBezTo>
                  <a:cubicBezTo>
                    <a:pt x="627" y="120"/>
                    <a:pt x="634" y="143"/>
                    <a:pt x="643" y="172"/>
                  </a:cubicBezTo>
                  <a:cubicBezTo>
                    <a:pt x="544" y="298"/>
                    <a:pt x="456" y="435"/>
                    <a:pt x="395" y="596"/>
                  </a:cubicBezTo>
                  <a:cubicBezTo>
                    <a:pt x="219" y="431"/>
                    <a:pt x="90" y="243"/>
                    <a:pt x="0"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13"/>
            <p:cNvSpPr>
              <a:spLocks noChangeArrowheads="1"/>
            </p:cNvSpPr>
            <p:nvPr/>
          </p:nvSpPr>
          <p:spPr bwMode="auto">
            <a:xfrm>
              <a:off x="1811338" y="2619375"/>
              <a:ext cx="192087" cy="230188"/>
            </a:xfrm>
            <a:custGeom>
              <a:avLst/>
              <a:gdLst>
                <a:gd name="T0" fmla="*/ 234 w 532"/>
                <a:gd name="T1" fmla="*/ 0 h 641"/>
                <a:gd name="T2" fmla="*/ 280 w 532"/>
                <a:gd name="T3" fmla="*/ 16 h 641"/>
                <a:gd name="T4" fmla="*/ 325 w 532"/>
                <a:gd name="T5" fmla="*/ 24 h 641"/>
                <a:gd name="T6" fmla="*/ 531 w 532"/>
                <a:gd name="T7" fmla="*/ 449 h 641"/>
                <a:gd name="T8" fmla="*/ 514 w 532"/>
                <a:gd name="T9" fmla="*/ 531 h 641"/>
                <a:gd name="T10" fmla="*/ 361 w 532"/>
                <a:gd name="T11" fmla="*/ 640 h 641"/>
                <a:gd name="T12" fmla="*/ 0 w 532"/>
                <a:gd name="T13" fmla="*/ 419 h 641"/>
                <a:gd name="T14" fmla="*/ 234 w 532"/>
                <a:gd name="T15" fmla="*/ 0 h 6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641">
                  <a:moveTo>
                    <a:pt x="234" y="0"/>
                  </a:moveTo>
                  <a:cubicBezTo>
                    <a:pt x="252" y="7"/>
                    <a:pt x="266" y="12"/>
                    <a:pt x="280" y="16"/>
                  </a:cubicBezTo>
                  <a:cubicBezTo>
                    <a:pt x="294" y="19"/>
                    <a:pt x="309" y="21"/>
                    <a:pt x="325" y="24"/>
                  </a:cubicBezTo>
                  <a:cubicBezTo>
                    <a:pt x="376" y="175"/>
                    <a:pt x="445" y="318"/>
                    <a:pt x="531" y="449"/>
                  </a:cubicBezTo>
                  <a:cubicBezTo>
                    <a:pt x="526" y="475"/>
                    <a:pt x="521" y="499"/>
                    <a:pt x="514" y="531"/>
                  </a:cubicBezTo>
                  <a:cubicBezTo>
                    <a:pt x="467" y="564"/>
                    <a:pt x="414" y="602"/>
                    <a:pt x="361" y="640"/>
                  </a:cubicBezTo>
                  <a:cubicBezTo>
                    <a:pt x="230" y="583"/>
                    <a:pt x="112" y="510"/>
                    <a:pt x="0" y="419"/>
                  </a:cubicBezTo>
                  <a:cubicBezTo>
                    <a:pt x="49" y="264"/>
                    <a:pt x="134" y="129"/>
                    <a:pt x="2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14"/>
            <p:cNvSpPr>
              <a:spLocks noChangeArrowheads="1"/>
            </p:cNvSpPr>
            <p:nvPr/>
          </p:nvSpPr>
          <p:spPr bwMode="auto">
            <a:xfrm>
              <a:off x="2303463" y="2624138"/>
              <a:ext cx="195262" cy="236537"/>
            </a:xfrm>
            <a:custGeom>
              <a:avLst/>
              <a:gdLst>
                <a:gd name="T0" fmla="*/ 495 w 541"/>
                <a:gd name="T1" fmla="*/ 0 h 657"/>
                <a:gd name="T2" fmla="*/ 535 w 541"/>
                <a:gd name="T3" fmla="*/ 30 h 657"/>
                <a:gd name="T4" fmla="*/ 540 w 541"/>
                <a:gd name="T5" fmla="*/ 37 h 657"/>
                <a:gd name="T6" fmla="*/ 390 w 541"/>
                <a:gd name="T7" fmla="*/ 577 h 657"/>
                <a:gd name="T8" fmla="*/ 214 w 541"/>
                <a:gd name="T9" fmla="*/ 656 h 657"/>
                <a:gd name="T10" fmla="*/ 8 w 541"/>
                <a:gd name="T11" fmla="*/ 432 h 657"/>
                <a:gd name="T12" fmla="*/ 0 w 541"/>
                <a:gd name="T13" fmla="*/ 386 h 657"/>
                <a:gd name="T14" fmla="*/ 495 w 541"/>
                <a:gd name="T15" fmla="*/ 0 h 6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1" h="657">
                  <a:moveTo>
                    <a:pt x="495" y="0"/>
                  </a:moveTo>
                  <a:cubicBezTo>
                    <a:pt x="512" y="12"/>
                    <a:pt x="523" y="21"/>
                    <a:pt x="535" y="30"/>
                  </a:cubicBezTo>
                  <a:cubicBezTo>
                    <a:pt x="536" y="30"/>
                    <a:pt x="537" y="32"/>
                    <a:pt x="540" y="37"/>
                  </a:cubicBezTo>
                  <a:cubicBezTo>
                    <a:pt x="510" y="218"/>
                    <a:pt x="457" y="396"/>
                    <a:pt x="390" y="577"/>
                  </a:cubicBezTo>
                  <a:cubicBezTo>
                    <a:pt x="332" y="603"/>
                    <a:pt x="271" y="630"/>
                    <a:pt x="214" y="656"/>
                  </a:cubicBezTo>
                  <a:cubicBezTo>
                    <a:pt x="145" y="581"/>
                    <a:pt x="80" y="510"/>
                    <a:pt x="8" y="432"/>
                  </a:cubicBezTo>
                  <a:cubicBezTo>
                    <a:pt x="7" y="425"/>
                    <a:pt x="4" y="408"/>
                    <a:pt x="0" y="386"/>
                  </a:cubicBezTo>
                  <a:cubicBezTo>
                    <a:pt x="137" y="224"/>
                    <a:pt x="302" y="96"/>
                    <a:pt x="49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15"/>
            <p:cNvSpPr>
              <a:spLocks noChangeArrowheads="1"/>
            </p:cNvSpPr>
            <p:nvPr/>
          </p:nvSpPr>
          <p:spPr bwMode="auto">
            <a:xfrm>
              <a:off x="2544763" y="2371725"/>
              <a:ext cx="203200" cy="188913"/>
            </a:xfrm>
            <a:custGeom>
              <a:avLst/>
              <a:gdLst>
                <a:gd name="T0" fmla="*/ 0 w 566"/>
                <a:gd name="T1" fmla="*/ 525 h 526"/>
                <a:gd name="T2" fmla="*/ 13 w 566"/>
                <a:gd name="T3" fmla="*/ 342 h 526"/>
                <a:gd name="T4" fmla="*/ 87 w 566"/>
                <a:gd name="T5" fmla="*/ 228 h 526"/>
                <a:gd name="T6" fmla="*/ 565 w 566"/>
                <a:gd name="T7" fmla="*/ 0 h 526"/>
                <a:gd name="T8" fmla="*/ 438 w 566"/>
                <a:gd name="T9" fmla="*/ 499 h 526"/>
                <a:gd name="T10" fmla="*/ 0 w 566"/>
                <a:gd name="T11" fmla="*/ 525 h 526"/>
              </a:gdLst>
              <a:ahLst/>
              <a:cxnLst>
                <a:cxn ang="0">
                  <a:pos x="T0" y="T1"/>
                </a:cxn>
                <a:cxn ang="0">
                  <a:pos x="T2" y="T3"/>
                </a:cxn>
                <a:cxn ang="0">
                  <a:pos x="T4" y="T5"/>
                </a:cxn>
                <a:cxn ang="0">
                  <a:pos x="T6" y="T7"/>
                </a:cxn>
                <a:cxn ang="0">
                  <a:pos x="T8" y="T9"/>
                </a:cxn>
                <a:cxn ang="0">
                  <a:pos x="T10" y="T11"/>
                </a:cxn>
              </a:cxnLst>
              <a:rect l="0" t="0" r="r" b="b"/>
              <a:pathLst>
                <a:path w="566" h="526">
                  <a:moveTo>
                    <a:pt x="0" y="525"/>
                  </a:moveTo>
                  <a:cubicBezTo>
                    <a:pt x="5" y="456"/>
                    <a:pt x="9" y="396"/>
                    <a:pt x="13" y="342"/>
                  </a:cubicBezTo>
                  <a:cubicBezTo>
                    <a:pt x="38" y="304"/>
                    <a:pt x="60" y="270"/>
                    <a:pt x="87" y="228"/>
                  </a:cubicBezTo>
                  <a:cubicBezTo>
                    <a:pt x="249" y="181"/>
                    <a:pt x="411" y="108"/>
                    <a:pt x="565" y="0"/>
                  </a:cubicBezTo>
                  <a:cubicBezTo>
                    <a:pt x="549" y="177"/>
                    <a:pt x="508" y="339"/>
                    <a:pt x="438" y="499"/>
                  </a:cubicBezTo>
                  <a:cubicBezTo>
                    <a:pt x="292" y="470"/>
                    <a:pt x="148" y="481"/>
                    <a:pt x="0" y="5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16"/>
            <p:cNvSpPr>
              <a:spLocks noChangeArrowheads="1"/>
            </p:cNvSpPr>
            <p:nvPr/>
          </p:nvSpPr>
          <p:spPr bwMode="auto">
            <a:xfrm>
              <a:off x="2068513" y="2722563"/>
              <a:ext cx="165100" cy="176212"/>
            </a:xfrm>
            <a:custGeom>
              <a:avLst/>
              <a:gdLst>
                <a:gd name="T0" fmla="*/ 365 w 459"/>
                <a:gd name="T1" fmla="*/ 487 h 488"/>
                <a:gd name="T2" fmla="*/ 232 w 459"/>
                <a:gd name="T3" fmla="*/ 487 h 488"/>
                <a:gd name="T4" fmla="*/ 10 w 459"/>
                <a:gd name="T5" fmla="*/ 261 h 488"/>
                <a:gd name="T6" fmla="*/ 0 w 459"/>
                <a:gd name="T7" fmla="*/ 203 h 488"/>
                <a:gd name="T8" fmla="*/ 183 w 459"/>
                <a:gd name="T9" fmla="*/ 13 h 488"/>
                <a:gd name="T10" fmla="*/ 293 w 459"/>
                <a:gd name="T11" fmla="*/ 0 h 488"/>
                <a:gd name="T12" fmla="*/ 458 w 459"/>
                <a:gd name="T13" fmla="*/ 120 h 488"/>
                <a:gd name="T14" fmla="*/ 451 w 459"/>
                <a:gd name="T15" fmla="*/ 234 h 488"/>
                <a:gd name="T16" fmla="*/ 365 w 459"/>
                <a:gd name="T17" fmla="*/ 48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488">
                  <a:moveTo>
                    <a:pt x="365" y="487"/>
                  </a:moveTo>
                  <a:cubicBezTo>
                    <a:pt x="320" y="487"/>
                    <a:pt x="278" y="487"/>
                    <a:pt x="232" y="487"/>
                  </a:cubicBezTo>
                  <a:cubicBezTo>
                    <a:pt x="152" y="420"/>
                    <a:pt x="79" y="343"/>
                    <a:pt x="10" y="261"/>
                  </a:cubicBezTo>
                  <a:cubicBezTo>
                    <a:pt x="7" y="242"/>
                    <a:pt x="4" y="223"/>
                    <a:pt x="0" y="203"/>
                  </a:cubicBezTo>
                  <a:cubicBezTo>
                    <a:pt x="61" y="140"/>
                    <a:pt x="122" y="76"/>
                    <a:pt x="183" y="13"/>
                  </a:cubicBezTo>
                  <a:cubicBezTo>
                    <a:pt x="217" y="9"/>
                    <a:pt x="250" y="5"/>
                    <a:pt x="293" y="0"/>
                  </a:cubicBezTo>
                  <a:cubicBezTo>
                    <a:pt x="345" y="38"/>
                    <a:pt x="405" y="81"/>
                    <a:pt x="458" y="120"/>
                  </a:cubicBezTo>
                  <a:cubicBezTo>
                    <a:pt x="456" y="158"/>
                    <a:pt x="454" y="190"/>
                    <a:pt x="451" y="234"/>
                  </a:cubicBezTo>
                  <a:cubicBezTo>
                    <a:pt x="411" y="304"/>
                    <a:pt x="378" y="390"/>
                    <a:pt x="365" y="4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7"/>
            <p:cNvSpPr>
              <a:spLocks noChangeArrowheads="1"/>
            </p:cNvSpPr>
            <p:nvPr/>
          </p:nvSpPr>
          <p:spPr bwMode="auto">
            <a:xfrm>
              <a:off x="2144713" y="1746250"/>
              <a:ext cx="211137" cy="171450"/>
            </a:xfrm>
            <a:custGeom>
              <a:avLst/>
              <a:gdLst>
                <a:gd name="T0" fmla="*/ 584 w 585"/>
                <a:gd name="T1" fmla="*/ 475 h 476"/>
                <a:gd name="T2" fmla="*/ 200 w 585"/>
                <a:gd name="T3" fmla="*/ 457 h 476"/>
                <a:gd name="T4" fmla="*/ 0 w 585"/>
                <a:gd name="T5" fmla="*/ 165 h 476"/>
                <a:gd name="T6" fmla="*/ 0 w 585"/>
                <a:gd name="T7" fmla="*/ 84 h 476"/>
                <a:gd name="T8" fmla="*/ 61 w 585"/>
                <a:gd name="T9" fmla="*/ 0 h 476"/>
                <a:gd name="T10" fmla="*/ 148 w 585"/>
                <a:gd name="T11" fmla="*/ 0 h 476"/>
                <a:gd name="T12" fmla="*/ 580 w 585"/>
                <a:gd name="T13" fmla="*/ 450 h 476"/>
                <a:gd name="T14" fmla="*/ 584 w 585"/>
                <a:gd name="T15" fmla="*/ 475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5" h="476">
                  <a:moveTo>
                    <a:pt x="584" y="475"/>
                  </a:moveTo>
                  <a:cubicBezTo>
                    <a:pt x="453" y="469"/>
                    <a:pt x="329" y="463"/>
                    <a:pt x="200" y="457"/>
                  </a:cubicBezTo>
                  <a:cubicBezTo>
                    <a:pt x="144" y="355"/>
                    <a:pt x="81" y="253"/>
                    <a:pt x="0" y="165"/>
                  </a:cubicBezTo>
                  <a:cubicBezTo>
                    <a:pt x="0" y="137"/>
                    <a:pt x="0" y="111"/>
                    <a:pt x="0" y="84"/>
                  </a:cubicBezTo>
                  <a:cubicBezTo>
                    <a:pt x="20" y="57"/>
                    <a:pt x="40" y="29"/>
                    <a:pt x="61" y="0"/>
                  </a:cubicBezTo>
                  <a:cubicBezTo>
                    <a:pt x="89" y="0"/>
                    <a:pt x="117" y="0"/>
                    <a:pt x="148" y="0"/>
                  </a:cubicBezTo>
                  <a:cubicBezTo>
                    <a:pt x="314" y="126"/>
                    <a:pt x="457" y="278"/>
                    <a:pt x="580" y="450"/>
                  </a:cubicBezTo>
                  <a:cubicBezTo>
                    <a:pt x="584" y="455"/>
                    <a:pt x="582" y="464"/>
                    <a:pt x="584" y="4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18"/>
            <p:cNvSpPr>
              <a:spLocks noChangeArrowheads="1"/>
            </p:cNvSpPr>
            <p:nvPr/>
          </p:nvSpPr>
          <p:spPr bwMode="auto">
            <a:xfrm>
              <a:off x="2492375" y="2574925"/>
              <a:ext cx="193675" cy="228600"/>
            </a:xfrm>
            <a:custGeom>
              <a:avLst/>
              <a:gdLst>
                <a:gd name="T0" fmla="*/ 127 w 537"/>
                <a:gd name="T1" fmla="*/ 148 h 634"/>
                <a:gd name="T2" fmla="*/ 178 w 537"/>
                <a:gd name="T3" fmla="*/ 55 h 634"/>
                <a:gd name="T4" fmla="*/ 536 w 537"/>
                <a:gd name="T5" fmla="*/ 27 h 634"/>
                <a:gd name="T6" fmla="*/ 0 w 537"/>
                <a:gd name="T7" fmla="*/ 633 h 634"/>
                <a:gd name="T8" fmla="*/ 35 w 537"/>
                <a:gd name="T9" fmla="*/ 514 h 634"/>
                <a:gd name="T10" fmla="*/ 70 w 537"/>
                <a:gd name="T11" fmla="*/ 391 h 634"/>
                <a:gd name="T12" fmla="*/ 97 w 537"/>
                <a:gd name="T13" fmla="*/ 271 h 634"/>
                <a:gd name="T14" fmla="*/ 120 w 537"/>
                <a:gd name="T15" fmla="*/ 151 h 634"/>
                <a:gd name="T16" fmla="*/ 127 w 537"/>
                <a:gd name="T17" fmla="*/ 14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634">
                  <a:moveTo>
                    <a:pt x="127" y="148"/>
                  </a:moveTo>
                  <a:cubicBezTo>
                    <a:pt x="143" y="119"/>
                    <a:pt x="159" y="89"/>
                    <a:pt x="178" y="55"/>
                  </a:cubicBezTo>
                  <a:cubicBezTo>
                    <a:pt x="292" y="22"/>
                    <a:pt x="412" y="0"/>
                    <a:pt x="536" y="27"/>
                  </a:cubicBezTo>
                  <a:cubicBezTo>
                    <a:pt x="500" y="177"/>
                    <a:pt x="222" y="493"/>
                    <a:pt x="0" y="633"/>
                  </a:cubicBezTo>
                  <a:cubicBezTo>
                    <a:pt x="13" y="589"/>
                    <a:pt x="24" y="551"/>
                    <a:pt x="35" y="514"/>
                  </a:cubicBezTo>
                  <a:cubicBezTo>
                    <a:pt x="47" y="473"/>
                    <a:pt x="59" y="432"/>
                    <a:pt x="70" y="391"/>
                  </a:cubicBezTo>
                  <a:cubicBezTo>
                    <a:pt x="80" y="351"/>
                    <a:pt x="88" y="311"/>
                    <a:pt x="97" y="271"/>
                  </a:cubicBezTo>
                  <a:cubicBezTo>
                    <a:pt x="105" y="231"/>
                    <a:pt x="112" y="191"/>
                    <a:pt x="120" y="151"/>
                  </a:cubicBezTo>
                  <a:cubicBezTo>
                    <a:pt x="123" y="150"/>
                    <a:pt x="125" y="149"/>
                    <a:pt x="127" y="14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19"/>
            <p:cNvSpPr>
              <a:spLocks noChangeArrowheads="1"/>
            </p:cNvSpPr>
            <p:nvPr/>
          </p:nvSpPr>
          <p:spPr bwMode="auto">
            <a:xfrm>
              <a:off x="1958975" y="2605088"/>
              <a:ext cx="146050" cy="169862"/>
            </a:xfrm>
            <a:custGeom>
              <a:avLst/>
              <a:gdLst>
                <a:gd name="T0" fmla="*/ 12 w 407"/>
                <a:gd name="T1" fmla="*/ 0 h 472"/>
                <a:gd name="T2" fmla="*/ 388 w 407"/>
                <a:gd name="T3" fmla="*/ 195 h 472"/>
                <a:gd name="T4" fmla="*/ 406 w 407"/>
                <a:gd name="T5" fmla="*/ 286 h 472"/>
                <a:gd name="T6" fmla="*/ 225 w 407"/>
                <a:gd name="T7" fmla="*/ 471 h 472"/>
                <a:gd name="T8" fmla="*/ 15 w 407"/>
                <a:gd name="T9" fmla="*/ 66 h 472"/>
                <a:gd name="T10" fmla="*/ 0 w 407"/>
                <a:gd name="T11" fmla="*/ 7 h 472"/>
                <a:gd name="T12" fmla="*/ 12 w 407"/>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407" h="472">
                  <a:moveTo>
                    <a:pt x="12" y="0"/>
                  </a:moveTo>
                  <a:cubicBezTo>
                    <a:pt x="143" y="56"/>
                    <a:pt x="267" y="125"/>
                    <a:pt x="388" y="195"/>
                  </a:cubicBezTo>
                  <a:cubicBezTo>
                    <a:pt x="394" y="225"/>
                    <a:pt x="400" y="252"/>
                    <a:pt x="406" y="286"/>
                  </a:cubicBezTo>
                  <a:cubicBezTo>
                    <a:pt x="349" y="344"/>
                    <a:pt x="289" y="406"/>
                    <a:pt x="225" y="471"/>
                  </a:cubicBezTo>
                  <a:cubicBezTo>
                    <a:pt x="132" y="342"/>
                    <a:pt x="67" y="207"/>
                    <a:pt x="15" y="66"/>
                  </a:cubicBezTo>
                  <a:cubicBezTo>
                    <a:pt x="8" y="47"/>
                    <a:pt x="5" y="26"/>
                    <a:pt x="0" y="7"/>
                  </a:cubicBezTo>
                  <a:cubicBezTo>
                    <a:pt x="4" y="5"/>
                    <a:pt x="8" y="3"/>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20"/>
            <p:cNvSpPr>
              <a:spLocks noChangeArrowheads="1"/>
            </p:cNvSpPr>
            <p:nvPr/>
          </p:nvSpPr>
          <p:spPr bwMode="auto">
            <a:xfrm>
              <a:off x="1924050" y="2349500"/>
              <a:ext cx="125413" cy="160338"/>
            </a:xfrm>
            <a:custGeom>
              <a:avLst/>
              <a:gdLst>
                <a:gd name="T0" fmla="*/ 27 w 349"/>
                <a:gd name="T1" fmla="*/ 428 h 447"/>
                <a:gd name="T2" fmla="*/ 13 w 349"/>
                <a:gd name="T3" fmla="*/ 10 h 447"/>
                <a:gd name="T4" fmla="*/ 35 w 349"/>
                <a:gd name="T5" fmla="*/ 0 h 447"/>
                <a:gd name="T6" fmla="*/ 343 w 349"/>
                <a:gd name="T7" fmla="*/ 174 h 447"/>
                <a:gd name="T8" fmla="*/ 347 w 349"/>
                <a:gd name="T9" fmla="*/ 186 h 447"/>
                <a:gd name="T10" fmla="*/ 347 w 349"/>
                <a:gd name="T11" fmla="*/ 199 h 447"/>
                <a:gd name="T12" fmla="*/ 57 w 349"/>
                <a:gd name="T13" fmla="*/ 446 h 447"/>
                <a:gd name="T14" fmla="*/ 27 w 349"/>
                <a:gd name="T15" fmla="*/ 428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447">
                  <a:moveTo>
                    <a:pt x="27" y="428"/>
                  </a:moveTo>
                  <a:cubicBezTo>
                    <a:pt x="11" y="287"/>
                    <a:pt x="0" y="150"/>
                    <a:pt x="13" y="10"/>
                  </a:cubicBezTo>
                  <a:cubicBezTo>
                    <a:pt x="22" y="6"/>
                    <a:pt x="30" y="2"/>
                    <a:pt x="35" y="0"/>
                  </a:cubicBezTo>
                  <a:cubicBezTo>
                    <a:pt x="138" y="58"/>
                    <a:pt x="238" y="114"/>
                    <a:pt x="343" y="174"/>
                  </a:cubicBezTo>
                  <a:cubicBezTo>
                    <a:pt x="342" y="174"/>
                    <a:pt x="345" y="179"/>
                    <a:pt x="347" y="186"/>
                  </a:cubicBezTo>
                  <a:cubicBezTo>
                    <a:pt x="348" y="190"/>
                    <a:pt x="347" y="195"/>
                    <a:pt x="347" y="199"/>
                  </a:cubicBezTo>
                  <a:cubicBezTo>
                    <a:pt x="251" y="282"/>
                    <a:pt x="155" y="363"/>
                    <a:pt x="57" y="446"/>
                  </a:cubicBezTo>
                  <a:cubicBezTo>
                    <a:pt x="48" y="441"/>
                    <a:pt x="39" y="435"/>
                    <a:pt x="27" y="4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21"/>
            <p:cNvSpPr>
              <a:spLocks noChangeArrowheads="1"/>
            </p:cNvSpPr>
            <p:nvPr/>
          </p:nvSpPr>
          <p:spPr bwMode="auto">
            <a:xfrm>
              <a:off x="1612900" y="1973263"/>
              <a:ext cx="114300" cy="225425"/>
            </a:xfrm>
            <a:custGeom>
              <a:avLst/>
              <a:gdLst>
                <a:gd name="T0" fmla="*/ 284 w 316"/>
                <a:gd name="T1" fmla="*/ 0 h 628"/>
                <a:gd name="T2" fmla="*/ 315 w 316"/>
                <a:gd name="T3" fmla="*/ 238 h 628"/>
                <a:gd name="T4" fmla="*/ 281 w 316"/>
                <a:gd name="T5" fmla="*/ 324 h 628"/>
                <a:gd name="T6" fmla="*/ 0 w 316"/>
                <a:gd name="T7" fmla="*/ 627 h 628"/>
                <a:gd name="T8" fmla="*/ 284 w 316"/>
                <a:gd name="T9" fmla="*/ 0 h 628"/>
              </a:gdLst>
              <a:ahLst/>
              <a:cxnLst>
                <a:cxn ang="0">
                  <a:pos x="T0" y="T1"/>
                </a:cxn>
                <a:cxn ang="0">
                  <a:pos x="T2" y="T3"/>
                </a:cxn>
                <a:cxn ang="0">
                  <a:pos x="T4" y="T5"/>
                </a:cxn>
                <a:cxn ang="0">
                  <a:pos x="T6" y="T7"/>
                </a:cxn>
                <a:cxn ang="0">
                  <a:pos x="T8" y="T9"/>
                </a:cxn>
              </a:cxnLst>
              <a:rect l="0" t="0" r="r" b="b"/>
              <a:pathLst>
                <a:path w="316" h="628">
                  <a:moveTo>
                    <a:pt x="284" y="0"/>
                  </a:moveTo>
                  <a:cubicBezTo>
                    <a:pt x="295" y="85"/>
                    <a:pt x="305" y="162"/>
                    <a:pt x="315" y="238"/>
                  </a:cubicBezTo>
                  <a:cubicBezTo>
                    <a:pt x="305" y="265"/>
                    <a:pt x="295" y="291"/>
                    <a:pt x="281" y="324"/>
                  </a:cubicBezTo>
                  <a:cubicBezTo>
                    <a:pt x="181" y="411"/>
                    <a:pt x="86" y="514"/>
                    <a:pt x="0" y="627"/>
                  </a:cubicBezTo>
                  <a:cubicBezTo>
                    <a:pt x="44" y="396"/>
                    <a:pt x="141" y="191"/>
                    <a:pt x="28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22"/>
            <p:cNvSpPr>
              <a:spLocks noChangeArrowheads="1"/>
            </p:cNvSpPr>
            <p:nvPr/>
          </p:nvSpPr>
          <p:spPr bwMode="auto">
            <a:xfrm>
              <a:off x="2049463" y="1824038"/>
              <a:ext cx="128587" cy="107950"/>
            </a:xfrm>
            <a:custGeom>
              <a:avLst/>
              <a:gdLst>
                <a:gd name="T0" fmla="*/ 176 w 355"/>
                <a:gd name="T1" fmla="*/ 0 h 301"/>
                <a:gd name="T2" fmla="*/ 354 w 355"/>
                <a:gd name="T3" fmla="*/ 247 h 301"/>
                <a:gd name="T4" fmla="*/ 240 w 355"/>
                <a:gd name="T5" fmla="*/ 264 h 301"/>
                <a:gd name="T6" fmla="*/ 123 w 355"/>
                <a:gd name="T7" fmla="*/ 279 h 301"/>
                <a:gd name="T8" fmla="*/ 0 w 355"/>
                <a:gd name="T9" fmla="*/ 300 h 301"/>
                <a:gd name="T10" fmla="*/ 176 w 355"/>
                <a:gd name="T11" fmla="*/ 0 h 301"/>
              </a:gdLst>
              <a:ahLst/>
              <a:cxnLst>
                <a:cxn ang="0">
                  <a:pos x="T0" y="T1"/>
                </a:cxn>
                <a:cxn ang="0">
                  <a:pos x="T2" y="T3"/>
                </a:cxn>
                <a:cxn ang="0">
                  <a:pos x="T4" y="T5"/>
                </a:cxn>
                <a:cxn ang="0">
                  <a:pos x="T6" y="T7"/>
                </a:cxn>
                <a:cxn ang="0">
                  <a:pos x="T8" y="T9"/>
                </a:cxn>
                <a:cxn ang="0">
                  <a:pos x="T10" y="T11"/>
                </a:cxn>
              </a:cxnLst>
              <a:rect l="0" t="0" r="r" b="b"/>
              <a:pathLst>
                <a:path w="355" h="301">
                  <a:moveTo>
                    <a:pt x="176" y="0"/>
                  </a:moveTo>
                  <a:cubicBezTo>
                    <a:pt x="238" y="59"/>
                    <a:pt x="312" y="163"/>
                    <a:pt x="354" y="247"/>
                  </a:cubicBezTo>
                  <a:cubicBezTo>
                    <a:pt x="317" y="264"/>
                    <a:pt x="277" y="256"/>
                    <a:pt x="240" y="264"/>
                  </a:cubicBezTo>
                  <a:cubicBezTo>
                    <a:pt x="202" y="271"/>
                    <a:pt x="162" y="273"/>
                    <a:pt x="123" y="279"/>
                  </a:cubicBezTo>
                  <a:cubicBezTo>
                    <a:pt x="85" y="285"/>
                    <a:pt x="47" y="292"/>
                    <a:pt x="0" y="300"/>
                  </a:cubicBezTo>
                  <a:cubicBezTo>
                    <a:pt x="55" y="192"/>
                    <a:pt x="110" y="95"/>
                    <a:pt x="17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23"/>
            <p:cNvSpPr>
              <a:spLocks noChangeArrowheads="1"/>
            </p:cNvSpPr>
            <p:nvPr/>
          </p:nvSpPr>
          <p:spPr bwMode="auto">
            <a:xfrm>
              <a:off x="2138363" y="2338388"/>
              <a:ext cx="123825" cy="90487"/>
            </a:xfrm>
            <a:custGeom>
              <a:avLst/>
              <a:gdLst>
                <a:gd name="T0" fmla="*/ 316 w 344"/>
                <a:gd name="T1" fmla="*/ 186 h 252"/>
                <a:gd name="T2" fmla="*/ 225 w 344"/>
                <a:gd name="T3" fmla="*/ 251 h 252"/>
                <a:gd name="T4" fmla="*/ 0 w 344"/>
                <a:gd name="T5" fmla="*/ 191 h 252"/>
                <a:gd name="T6" fmla="*/ 309 w 344"/>
                <a:gd name="T7" fmla="*/ 0 h 252"/>
                <a:gd name="T8" fmla="*/ 343 w 344"/>
                <a:gd name="T9" fmla="*/ 21 h 252"/>
                <a:gd name="T10" fmla="*/ 316 w 344"/>
                <a:gd name="T11" fmla="*/ 186 h 252"/>
              </a:gdLst>
              <a:ahLst/>
              <a:cxnLst>
                <a:cxn ang="0">
                  <a:pos x="T0" y="T1"/>
                </a:cxn>
                <a:cxn ang="0">
                  <a:pos x="T2" y="T3"/>
                </a:cxn>
                <a:cxn ang="0">
                  <a:pos x="T4" y="T5"/>
                </a:cxn>
                <a:cxn ang="0">
                  <a:pos x="T6" y="T7"/>
                </a:cxn>
                <a:cxn ang="0">
                  <a:pos x="T8" y="T9"/>
                </a:cxn>
                <a:cxn ang="0">
                  <a:pos x="T10" y="T11"/>
                </a:cxn>
              </a:cxnLst>
              <a:rect l="0" t="0" r="r" b="b"/>
              <a:pathLst>
                <a:path w="344" h="252">
                  <a:moveTo>
                    <a:pt x="316" y="186"/>
                  </a:moveTo>
                  <a:cubicBezTo>
                    <a:pt x="282" y="210"/>
                    <a:pt x="256" y="229"/>
                    <a:pt x="225" y="251"/>
                  </a:cubicBezTo>
                  <a:cubicBezTo>
                    <a:pt x="153" y="238"/>
                    <a:pt x="76" y="218"/>
                    <a:pt x="0" y="191"/>
                  </a:cubicBezTo>
                  <a:cubicBezTo>
                    <a:pt x="27" y="153"/>
                    <a:pt x="157" y="73"/>
                    <a:pt x="309" y="0"/>
                  </a:cubicBezTo>
                  <a:cubicBezTo>
                    <a:pt x="319" y="6"/>
                    <a:pt x="329" y="13"/>
                    <a:pt x="343" y="21"/>
                  </a:cubicBezTo>
                  <a:cubicBezTo>
                    <a:pt x="333" y="78"/>
                    <a:pt x="325" y="134"/>
                    <a:pt x="316" y="18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24"/>
            <p:cNvSpPr>
              <a:spLocks noChangeArrowheads="1"/>
            </p:cNvSpPr>
            <p:nvPr/>
          </p:nvSpPr>
          <p:spPr bwMode="auto">
            <a:xfrm>
              <a:off x="2235200" y="2811463"/>
              <a:ext cx="107950" cy="84137"/>
            </a:xfrm>
            <a:custGeom>
              <a:avLst/>
              <a:gdLst>
                <a:gd name="T0" fmla="*/ 78 w 302"/>
                <a:gd name="T1" fmla="*/ 18 h 232"/>
                <a:gd name="T2" fmla="*/ 141 w 302"/>
                <a:gd name="T3" fmla="*/ 0 h 232"/>
                <a:gd name="T4" fmla="*/ 301 w 302"/>
                <a:gd name="T5" fmla="*/ 169 h 232"/>
                <a:gd name="T6" fmla="*/ 0 w 302"/>
                <a:gd name="T7" fmla="*/ 231 h 232"/>
                <a:gd name="T8" fmla="*/ 78 w 302"/>
                <a:gd name="T9" fmla="*/ 18 h 232"/>
              </a:gdLst>
              <a:ahLst/>
              <a:cxnLst>
                <a:cxn ang="0">
                  <a:pos x="T0" y="T1"/>
                </a:cxn>
                <a:cxn ang="0">
                  <a:pos x="T2" y="T3"/>
                </a:cxn>
                <a:cxn ang="0">
                  <a:pos x="T4" y="T5"/>
                </a:cxn>
                <a:cxn ang="0">
                  <a:pos x="T6" y="T7"/>
                </a:cxn>
                <a:cxn ang="0">
                  <a:pos x="T8" y="T9"/>
                </a:cxn>
              </a:cxnLst>
              <a:rect l="0" t="0" r="r" b="b"/>
              <a:pathLst>
                <a:path w="302" h="232">
                  <a:moveTo>
                    <a:pt x="78" y="18"/>
                  </a:moveTo>
                  <a:cubicBezTo>
                    <a:pt x="99" y="12"/>
                    <a:pt x="119" y="6"/>
                    <a:pt x="141" y="0"/>
                  </a:cubicBezTo>
                  <a:cubicBezTo>
                    <a:pt x="200" y="47"/>
                    <a:pt x="251" y="104"/>
                    <a:pt x="301" y="169"/>
                  </a:cubicBezTo>
                  <a:cubicBezTo>
                    <a:pt x="201" y="201"/>
                    <a:pt x="104" y="220"/>
                    <a:pt x="0" y="231"/>
                  </a:cubicBezTo>
                  <a:cubicBezTo>
                    <a:pt x="10" y="151"/>
                    <a:pt x="41" y="84"/>
                    <a:pt x="78"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25"/>
            <p:cNvSpPr>
              <a:spLocks noChangeArrowheads="1"/>
            </p:cNvSpPr>
            <p:nvPr/>
          </p:nvSpPr>
          <p:spPr bwMode="auto">
            <a:xfrm>
              <a:off x="1979613" y="2832100"/>
              <a:ext cx="112712" cy="60325"/>
            </a:xfrm>
            <a:custGeom>
              <a:avLst/>
              <a:gdLst>
                <a:gd name="T0" fmla="*/ 0 w 315"/>
                <a:gd name="T1" fmla="*/ 91 h 168"/>
                <a:gd name="T2" fmla="*/ 122 w 315"/>
                <a:gd name="T3" fmla="*/ 0 h 168"/>
                <a:gd name="T4" fmla="*/ 173 w 315"/>
                <a:gd name="T5" fmla="*/ 9 h 168"/>
                <a:gd name="T6" fmla="*/ 314 w 315"/>
                <a:gd name="T7" fmla="*/ 167 h 168"/>
                <a:gd name="T8" fmla="*/ 0 w 315"/>
                <a:gd name="T9" fmla="*/ 91 h 168"/>
              </a:gdLst>
              <a:ahLst/>
              <a:cxnLst>
                <a:cxn ang="0">
                  <a:pos x="T0" y="T1"/>
                </a:cxn>
                <a:cxn ang="0">
                  <a:pos x="T2" y="T3"/>
                </a:cxn>
                <a:cxn ang="0">
                  <a:pos x="T4" y="T5"/>
                </a:cxn>
                <a:cxn ang="0">
                  <a:pos x="T6" y="T7"/>
                </a:cxn>
                <a:cxn ang="0">
                  <a:pos x="T8" y="T9"/>
                </a:cxn>
              </a:cxnLst>
              <a:rect l="0" t="0" r="r" b="b"/>
              <a:pathLst>
                <a:path w="315" h="168">
                  <a:moveTo>
                    <a:pt x="0" y="91"/>
                  </a:moveTo>
                  <a:cubicBezTo>
                    <a:pt x="45" y="57"/>
                    <a:pt x="83" y="29"/>
                    <a:pt x="122" y="0"/>
                  </a:cubicBezTo>
                  <a:cubicBezTo>
                    <a:pt x="139" y="3"/>
                    <a:pt x="156" y="6"/>
                    <a:pt x="173" y="9"/>
                  </a:cubicBezTo>
                  <a:cubicBezTo>
                    <a:pt x="218" y="60"/>
                    <a:pt x="263" y="110"/>
                    <a:pt x="314" y="167"/>
                  </a:cubicBezTo>
                  <a:cubicBezTo>
                    <a:pt x="204" y="154"/>
                    <a:pt x="106" y="128"/>
                    <a:pt x="0"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9" name="Group 48"/>
          <p:cNvGrpSpPr>
            <a:grpSpLocks noChangeAspect="1"/>
          </p:cNvGrpSpPr>
          <p:nvPr/>
        </p:nvGrpSpPr>
        <p:grpSpPr>
          <a:xfrm>
            <a:off x="8791817" y="3931422"/>
            <a:ext cx="1080000" cy="1081268"/>
            <a:chOff x="15531207" y="10482833"/>
            <a:chExt cx="1472667" cy="1472668"/>
          </a:xfrm>
          <a:solidFill>
            <a:srgbClr val="FD2A00"/>
          </a:solidFill>
        </p:grpSpPr>
        <p:sp>
          <p:nvSpPr>
            <p:cNvPr id="50"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6" name="TextBox 55"/>
          <p:cNvSpPr txBox="1"/>
          <p:nvPr/>
        </p:nvSpPr>
        <p:spPr>
          <a:xfrm>
            <a:off x="2161446" y="5063646"/>
            <a:ext cx="1408312" cy="446276"/>
          </a:xfrm>
          <a:prstGeom prst="rect">
            <a:avLst/>
          </a:prstGeom>
          <a:noFill/>
        </p:spPr>
        <p:txBody>
          <a:bodyPr wrap="none" lIns="45720" tIns="45720" rIns="45720" bIns="91440" rtlCol="0" anchor="t">
            <a:spAutoFit/>
          </a:bodyPr>
          <a:lstStyle/>
          <a:p>
            <a:r>
              <a:rPr lang="en-US" sz="2000" dirty="0" smtClean="0"/>
              <a:t>Test Runner</a:t>
            </a:r>
          </a:p>
        </p:txBody>
      </p:sp>
      <p:sp>
        <p:nvSpPr>
          <p:cNvPr id="57" name="TextBox 56"/>
          <p:cNvSpPr txBox="1"/>
          <p:nvPr/>
        </p:nvSpPr>
        <p:spPr>
          <a:xfrm>
            <a:off x="5749881" y="5063646"/>
            <a:ext cx="870231" cy="446276"/>
          </a:xfrm>
          <a:prstGeom prst="rect">
            <a:avLst/>
          </a:prstGeom>
          <a:noFill/>
        </p:spPr>
        <p:txBody>
          <a:bodyPr wrap="none" lIns="45720" tIns="45720" rIns="45720" bIns="91440" rtlCol="0" anchor="t">
            <a:spAutoFit/>
          </a:bodyPr>
          <a:lstStyle/>
          <a:p>
            <a:r>
              <a:rPr lang="en-US" sz="2000" dirty="0" smtClean="0"/>
              <a:t>Apigee</a:t>
            </a:r>
          </a:p>
        </p:txBody>
      </p:sp>
      <p:sp>
        <p:nvSpPr>
          <p:cNvPr id="58" name="TextBox 57"/>
          <p:cNvSpPr txBox="1"/>
          <p:nvPr/>
        </p:nvSpPr>
        <p:spPr>
          <a:xfrm>
            <a:off x="8461837" y="5063646"/>
            <a:ext cx="1797928" cy="446276"/>
          </a:xfrm>
          <a:prstGeom prst="rect">
            <a:avLst/>
          </a:prstGeom>
          <a:noFill/>
        </p:spPr>
        <p:txBody>
          <a:bodyPr wrap="none" lIns="45720" tIns="45720" rIns="45720" bIns="91440" rtlCol="0" anchor="t">
            <a:spAutoFit/>
          </a:bodyPr>
          <a:lstStyle/>
          <a:p>
            <a:r>
              <a:rPr lang="en-US" sz="2000" dirty="0" smtClean="0"/>
              <a:t>Target Systems</a:t>
            </a:r>
          </a:p>
        </p:txBody>
      </p:sp>
      <p:sp>
        <p:nvSpPr>
          <p:cNvPr id="59" name="TextBox 58"/>
          <p:cNvSpPr txBox="1"/>
          <p:nvPr/>
        </p:nvSpPr>
        <p:spPr>
          <a:xfrm>
            <a:off x="5668423" y="1274741"/>
            <a:ext cx="1028487" cy="446276"/>
          </a:xfrm>
          <a:prstGeom prst="rect">
            <a:avLst/>
          </a:prstGeom>
          <a:noFill/>
        </p:spPr>
        <p:txBody>
          <a:bodyPr wrap="none" lIns="45720" tIns="45720" rIns="45720" bIns="91440" rtlCol="0" anchor="t">
            <a:spAutoFit/>
          </a:bodyPr>
          <a:lstStyle/>
          <a:p>
            <a:r>
              <a:rPr lang="en-US" sz="2000" dirty="0" smtClean="0"/>
              <a:t>3</a:t>
            </a:r>
            <a:r>
              <a:rPr lang="en-US" sz="2000" baseline="30000" dirty="0" smtClean="0"/>
              <a:t>rd</a:t>
            </a:r>
            <a:r>
              <a:rPr lang="en-US" sz="2000" dirty="0" smtClean="0"/>
              <a:t> Party</a:t>
            </a:r>
          </a:p>
        </p:txBody>
      </p:sp>
      <p:grpSp>
        <p:nvGrpSpPr>
          <p:cNvPr id="9" name="Group 8"/>
          <p:cNvGrpSpPr/>
          <p:nvPr/>
        </p:nvGrpSpPr>
        <p:grpSpPr>
          <a:xfrm>
            <a:off x="8841301" y="1940511"/>
            <a:ext cx="2252861" cy="1246495"/>
            <a:chOff x="8841301" y="1940511"/>
            <a:chExt cx="2252861" cy="1246495"/>
          </a:xfrm>
        </p:grpSpPr>
        <p:sp>
          <p:nvSpPr>
            <p:cNvPr id="5" name="TextBox 4"/>
            <p:cNvSpPr txBox="1"/>
            <p:nvPr/>
          </p:nvSpPr>
          <p:spPr>
            <a:xfrm>
              <a:off x="9257762" y="1940511"/>
              <a:ext cx="1836400" cy="1246495"/>
            </a:xfrm>
            <a:prstGeom prst="rect">
              <a:avLst/>
            </a:prstGeom>
            <a:noFill/>
          </p:spPr>
          <p:txBody>
            <a:bodyPr wrap="none" lIns="45720" tIns="45720" rIns="45720" bIns="91440" rtlCol="0" anchor="t">
              <a:spAutoFit/>
            </a:bodyPr>
            <a:lstStyle/>
            <a:p>
              <a:r>
                <a:rPr lang="en-US" sz="3600" b="1" dirty="0" smtClean="0">
                  <a:solidFill>
                    <a:schemeClr val="tx2"/>
                  </a:solidFill>
                </a:rPr>
                <a:t>Behavior</a:t>
              </a:r>
            </a:p>
            <a:p>
              <a:r>
                <a:rPr lang="en-US" sz="3600" b="1" dirty="0" smtClean="0">
                  <a:solidFill>
                    <a:schemeClr val="tx2"/>
                  </a:solidFill>
                </a:rPr>
                <a:t>Data</a:t>
              </a:r>
            </a:p>
          </p:txBody>
        </p:sp>
        <p:sp>
          <p:nvSpPr>
            <p:cNvPr id="60" name="Freeform 1"/>
            <p:cNvSpPr>
              <a:spLocks noChangeAspect="1" noChangeArrowheads="1"/>
            </p:cNvSpPr>
            <p:nvPr/>
          </p:nvSpPr>
          <p:spPr bwMode="auto">
            <a:xfrm>
              <a:off x="8957110" y="2116164"/>
              <a:ext cx="180000" cy="359345"/>
            </a:xfrm>
            <a:custGeom>
              <a:avLst/>
              <a:gdLst>
                <a:gd name="T0" fmla="*/ 1422 w 1475"/>
                <a:gd name="T1" fmla="*/ 979 h 2938"/>
                <a:gd name="T2" fmla="*/ 876 w 1475"/>
                <a:gd name="T3" fmla="*/ 979 h 2938"/>
                <a:gd name="T4" fmla="*/ 1463 w 1475"/>
                <a:gd name="T5" fmla="*/ 76 h 2938"/>
                <a:gd name="T6" fmla="*/ 1465 w 1475"/>
                <a:gd name="T7" fmla="*/ 26 h 2938"/>
                <a:gd name="T8" fmla="*/ 1422 w 1475"/>
                <a:gd name="T9" fmla="*/ 0 h 2938"/>
                <a:gd name="T10" fmla="*/ 394 w 1475"/>
                <a:gd name="T11" fmla="*/ 0 h 2938"/>
                <a:gd name="T12" fmla="*/ 346 w 1475"/>
                <a:gd name="T13" fmla="*/ 38 h 2938"/>
                <a:gd name="T14" fmla="*/ 4 w 1475"/>
                <a:gd name="T15" fmla="*/ 1507 h 2938"/>
                <a:gd name="T16" fmla="*/ 13 w 1475"/>
                <a:gd name="T17" fmla="*/ 1548 h 2938"/>
                <a:gd name="T18" fmla="*/ 51 w 1475"/>
                <a:gd name="T19" fmla="*/ 1567 h 2938"/>
                <a:gd name="T20" fmla="*/ 476 w 1475"/>
                <a:gd name="T21" fmla="*/ 1567 h 2938"/>
                <a:gd name="T22" fmla="*/ 102 w 1475"/>
                <a:gd name="T23" fmla="*/ 2874 h 2938"/>
                <a:gd name="T24" fmla="*/ 128 w 1475"/>
                <a:gd name="T25" fmla="*/ 2932 h 2938"/>
                <a:gd name="T26" fmla="*/ 149 w 1475"/>
                <a:gd name="T27" fmla="*/ 2937 h 2938"/>
                <a:gd name="T28" fmla="*/ 190 w 1475"/>
                <a:gd name="T29" fmla="*/ 2915 h 2938"/>
                <a:gd name="T30" fmla="*/ 1462 w 1475"/>
                <a:gd name="T31" fmla="*/ 1056 h 2938"/>
                <a:gd name="T32" fmla="*/ 1465 w 1475"/>
                <a:gd name="T33" fmla="*/ 1006 h 2938"/>
                <a:gd name="T34" fmla="*/ 1422 w 1475"/>
                <a:gd name="T35" fmla="*/ 979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5" h="2938">
                  <a:moveTo>
                    <a:pt x="1422" y="979"/>
                  </a:moveTo>
                  <a:lnTo>
                    <a:pt x="876" y="979"/>
                  </a:lnTo>
                  <a:lnTo>
                    <a:pt x="1463" y="76"/>
                  </a:lnTo>
                  <a:cubicBezTo>
                    <a:pt x="1473" y="61"/>
                    <a:pt x="1474" y="42"/>
                    <a:pt x="1465" y="26"/>
                  </a:cubicBezTo>
                  <a:cubicBezTo>
                    <a:pt x="1456" y="10"/>
                    <a:pt x="1440" y="0"/>
                    <a:pt x="1422" y="0"/>
                  </a:cubicBezTo>
                  <a:lnTo>
                    <a:pt x="394" y="0"/>
                  </a:lnTo>
                  <a:cubicBezTo>
                    <a:pt x="371" y="0"/>
                    <a:pt x="351" y="16"/>
                    <a:pt x="346" y="38"/>
                  </a:cubicBezTo>
                  <a:lnTo>
                    <a:pt x="4" y="1507"/>
                  </a:lnTo>
                  <a:cubicBezTo>
                    <a:pt x="0" y="1521"/>
                    <a:pt x="4" y="1537"/>
                    <a:pt x="13" y="1548"/>
                  </a:cubicBezTo>
                  <a:cubicBezTo>
                    <a:pt x="22" y="1560"/>
                    <a:pt x="36" y="1567"/>
                    <a:pt x="51" y="1567"/>
                  </a:cubicBezTo>
                  <a:lnTo>
                    <a:pt x="476" y="1567"/>
                  </a:lnTo>
                  <a:lnTo>
                    <a:pt x="102" y="2874"/>
                  </a:lnTo>
                  <a:cubicBezTo>
                    <a:pt x="96" y="2897"/>
                    <a:pt x="107" y="2922"/>
                    <a:pt x="128" y="2932"/>
                  </a:cubicBezTo>
                  <a:cubicBezTo>
                    <a:pt x="135" y="2935"/>
                    <a:pt x="142" y="2937"/>
                    <a:pt x="149" y="2937"/>
                  </a:cubicBezTo>
                  <a:cubicBezTo>
                    <a:pt x="165" y="2937"/>
                    <a:pt x="180" y="2929"/>
                    <a:pt x="190" y="2915"/>
                  </a:cubicBezTo>
                  <a:lnTo>
                    <a:pt x="1462" y="1056"/>
                  </a:lnTo>
                  <a:cubicBezTo>
                    <a:pt x="1473" y="1041"/>
                    <a:pt x="1474" y="1022"/>
                    <a:pt x="1465" y="1006"/>
                  </a:cubicBezTo>
                  <a:cubicBezTo>
                    <a:pt x="1457" y="990"/>
                    <a:pt x="1440" y="979"/>
                    <a:pt x="1422" y="979"/>
                  </a:cubicBezTo>
                </a:path>
              </a:pathLst>
            </a:custGeom>
            <a:solidFill>
              <a:srgbClr val="FA2706"/>
            </a:solidFill>
            <a:ln>
              <a:noFill/>
            </a:ln>
            <a:effectLst/>
          </p:spPr>
          <p:txBody>
            <a:bodyPr wrap="none" lIns="45683" tIns="22842" rIns="45683" bIns="22842" anchor="ctr"/>
            <a:lstStyle/>
            <a:p>
              <a:endParaRPr lang="en-US" dirty="0">
                <a:latin typeface="Helvetica Neue Light"/>
                <a:ea typeface="Helvetica Neue Light"/>
                <a:cs typeface="Helvetica Neue Light"/>
              </a:endParaRPr>
            </a:p>
          </p:txBody>
        </p:sp>
        <p:grpSp>
          <p:nvGrpSpPr>
            <p:cNvPr id="61" name="Group 60"/>
            <p:cNvGrpSpPr>
              <a:grpSpLocks noChangeAspect="1"/>
            </p:cNvGrpSpPr>
            <p:nvPr/>
          </p:nvGrpSpPr>
          <p:grpSpPr>
            <a:xfrm>
              <a:off x="8841301" y="2656202"/>
              <a:ext cx="360000" cy="335218"/>
              <a:chOff x="16918002" y="10006493"/>
              <a:chExt cx="563987" cy="524548"/>
            </a:xfrm>
          </p:grpSpPr>
          <p:sp>
            <p:nvSpPr>
              <p:cNvPr id="62" name="Shape 1156"/>
              <p:cNvSpPr/>
              <p:nvPr/>
            </p:nvSpPr>
            <p:spPr>
              <a:xfrm>
                <a:off x="16918002" y="10006493"/>
                <a:ext cx="563987" cy="206796"/>
              </a:xfrm>
              <a:custGeom>
                <a:avLst/>
                <a:gdLst/>
                <a:ahLst/>
                <a:cxnLst>
                  <a:cxn ang="0">
                    <a:pos x="wd2" y="hd2"/>
                  </a:cxn>
                  <a:cxn ang="5400000">
                    <a:pos x="wd2" y="hd2"/>
                  </a:cxn>
                  <a:cxn ang="10800000">
                    <a:pos x="wd2" y="hd2"/>
                  </a:cxn>
                  <a:cxn ang="16200000">
                    <a:pos x="wd2" y="hd2"/>
                  </a:cxn>
                </a:cxnLst>
                <a:rect l="0" t="0" r="r" b="b"/>
                <a:pathLst>
                  <a:path w="21600" h="21600" extrusionOk="0">
                    <a:moveTo>
                      <a:pt x="10800" y="9818"/>
                    </a:moveTo>
                    <a:cubicBezTo>
                      <a:pt x="10204" y="9818"/>
                      <a:pt x="9720" y="8497"/>
                      <a:pt x="9720" y="6873"/>
                    </a:cubicBezTo>
                    <a:cubicBezTo>
                      <a:pt x="9720" y="5248"/>
                      <a:pt x="10204" y="3927"/>
                      <a:pt x="10800" y="3927"/>
                    </a:cubicBezTo>
                    <a:cubicBezTo>
                      <a:pt x="11396" y="3927"/>
                      <a:pt x="11880" y="5248"/>
                      <a:pt x="11880" y="6873"/>
                    </a:cubicBezTo>
                    <a:cubicBezTo>
                      <a:pt x="11880" y="8497"/>
                      <a:pt x="11396" y="9818"/>
                      <a:pt x="10800" y="9818"/>
                    </a:cubicBezTo>
                    <a:close/>
                    <a:moveTo>
                      <a:pt x="21240" y="11782"/>
                    </a:moveTo>
                    <a:lnTo>
                      <a:pt x="13680" y="11782"/>
                    </a:lnTo>
                    <a:lnTo>
                      <a:pt x="13680" y="7172"/>
                    </a:lnTo>
                    <a:cubicBezTo>
                      <a:pt x="13680" y="3284"/>
                      <a:pt x="12361" y="0"/>
                      <a:pt x="10800" y="0"/>
                    </a:cubicBezTo>
                    <a:cubicBezTo>
                      <a:pt x="9239" y="0"/>
                      <a:pt x="7920" y="3284"/>
                      <a:pt x="7920" y="7172"/>
                    </a:cubicBezTo>
                    <a:lnTo>
                      <a:pt x="7920" y="11782"/>
                    </a:lnTo>
                    <a:lnTo>
                      <a:pt x="360" y="11782"/>
                    </a:lnTo>
                    <a:cubicBezTo>
                      <a:pt x="161" y="11782"/>
                      <a:pt x="0" y="12221"/>
                      <a:pt x="0" y="12764"/>
                    </a:cubicBezTo>
                    <a:lnTo>
                      <a:pt x="0" y="21600"/>
                    </a:lnTo>
                    <a:lnTo>
                      <a:pt x="21600" y="21600"/>
                    </a:lnTo>
                    <a:lnTo>
                      <a:pt x="21600" y="12764"/>
                    </a:lnTo>
                    <a:cubicBezTo>
                      <a:pt x="21600" y="12221"/>
                      <a:pt x="21439" y="11782"/>
                      <a:pt x="21240" y="11782"/>
                    </a:cubicBezTo>
                    <a:close/>
                  </a:path>
                </a:pathLst>
              </a:custGeom>
              <a:solidFill>
                <a:srgbClr val="FA2706"/>
              </a:solidFill>
              <a:ln w="12700">
                <a:miter lim="400000"/>
              </a:ln>
            </p:spPr>
            <p:txBody>
              <a:bodyPr lIns="38041" tIns="38041" rIns="38041" bIns="38041" anchor="ctr"/>
              <a:lstStyle/>
              <a:p>
                <a:pPr algn="ctr">
                  <a:defRPr sz="2400" b="1" spc="-72">
                    <a:solidFill>
                      <a:srgbClr val="FFFFFF"/>
                    </a:solidFill>
                    <a:latin typeface="+mn-lt"/>
                    <a:ea typeface="+mn-ea"/>
                    <a:cs typeface="+mn-cs"/>
                    <a:sym typeface="Helvetica"/>
                  </a:defRPr>
                </a:pPr>
                <a:endParaRPr spc="-20" dirty="0">
                  <a:latin typeface="Helvetica Neue Light"/>
                  <a:ea typeface="Helvetica Neue Light"/>
                  <a:cs typeface="Helvetica Neue Light"/>
                </a:endParaRPr>
              </a:p>
            </p:txBody>
          </p:sp>
          <p:sp>
            <p:nvSpPr>
              <p:cNvPr id="63" name="Shape 1157"/>
              <p:cNvSpPr/>
              <p:nvPr/>
            </p:nvSpPr>
            <p:spPr>
              <a:xfrm>
                <a:off x="16918002" y="10228613"/>
                <a:ext cx="563987" cy="302428"/>
              </a:xfrm>
              <a:custGeom>
                <a:avLst/>
                <a:gdLst/>
                <a:ahLst/>
                <a:cxnLst>
                  <a:cxn ang="0">
                    <a:pos x="wd2" y="hd2"/>
                  </a:cxn>
                  <a:cxn ang="5400000">
                    <a:pos x="wd2" y="hd2"/>
                  </a:cxn>
                  <a:cxn ang="10800000">
                    <a:pos x="wd2" y="hd2"/>
                  </a:cxn>
                  <a:cxn ang="16200000">
                    <a:pos x="wd2" y="hd2"/>
                  </a:cxn>
                </a:cxnLst>
                <a:rect l="0" t="0" r="r" b="b"/>
                <a:pathLst>
                  <a:path w="21600" h="21600" extrusionOk="0">
                    <a:moveTo>
                      <a:pt x="2880" y="15441"/>
                    </a:moveTo>
                    <a:cubicBezTo>
                      <a:pt x="2880" y="14414"/>
                      <a:pt x="3036" y="11495"/>
                      <a:pt x="4722" y="10449"/>
                    </a:cubicBezTo>
                    <a:cubicBezTo>
                      <a:pt x="4256" y="9710"/>
                      <a:pt x="3960" y="8612"/>
                      <a:pt x="3960" y="7385"/>
                    </a:cubicBezTo>
                    <a:cubicBezTo>
                      <a:pt x="3960" y="5164"/>
                      <a:pt x="4929" y="3357"/>
                      <a:pt x="6120" y="3357"/>
                    </a:cubicBezTo>
                    <a:cubicBezTo>
                      <a:pt x="7311" y="3357"/>
                      <a:pt x="8280" y="5164"/>
                      <a:pt x="8280" y="7385"/>
                    </a:cubicBezTo>
                    <a:cubicBezTo>
                      <a:pt x="8280" y="8612"/>
                      <a:pt x="7984" y="9710"/>
                      <a:pt x="7518" y="10449"/>
                    </a:cubicBezTo>
                    <a:cubicBezTo>
                      <a:pt x="9204" y="11495"/>
                      <a:pt x="9360" y="14414"/>
                      <a:pt x="9360" y="15441"/>
                    </a:cubicBezTo>
                    <a:lnTo>
                      <a:pt x="9360" y="16112"/>
                    </a:lnTo>
                    <a:lnTo>
                      <a:pt x="2880" y="16112"/>
                    </a:lnTo>
                    <a:cubicBezTo>
                      <a:pt x="2880" y="16112"/>
                      <a:pt x="2880" y="15441"/>
                      <a:pt x="2880" y="15441"/>
                    </a:cubicBezTo>
                    <a:close/>
                    <a:moveTo>
                      <a:pt x="11708" y="14770"/>
                    </a:moveTo>
                    <a:lnTo>
                      <a:pt x="18720" y="14770"/>
                    </a:lnTo>
                    <a:lnTo>
                      <a:pt x="18720" y="16112"/>
                    </a:lnTo>
                    <a:lnTo>
                      <a:pt x="11708" y="16112"/>
                    </a:lnTo>
                    <a:cubicBezTo>
                      <a:pt x="11708" y="16112"/>
                      <a:pt x="11708" y="14770"/>
                      <a:pt x="11708" y="14770"/>
                    </a:cubicBezTo>
                    <a:close/>
                    <a:moveTo>
                      <a:pt x="11708" y="10742"/>
                    </a:moveTo>
                    <a:lnTo>
                      <a:pt x="18720" y="10742"/>
                    </a:lnTo>
                    <a:lnTo>
                      <a:pt x="18720" y="12084"/>
                    </a:lnTo>
                    <a:lnTo>
                      <a:pt x="11708" y="12084"/>
                    </a:lnTo>
                    <a:cubicBezTo>
                      <a:pt x="11708" y="12084"/>
                      <a:pt x="11708" y="10742"/>
                      <a:pt x="11708" y="10742"/>
                    </a:cubicBezTo>
                    <a:close/>
                    <a:moveTo>
                      <a:pt x="11708" y="6714"/>
                    </a:moveTo>
                    <a:lnTo>
                      <a:pt x="18720" y="6714"/>
                    </a:lnTo>
                    <a:lnTo>
                      <a:pt x="18720" y="8056"/>
                    </a:lnTo>
                    <a:lnTo>
                      <a:pt x="11708" y="8056"/>
                    </a:lnTo>
                    <a:cubicBezTo>
                      <a:pt x="11708" y="8056"/>
                      <a:pt x="11708" y="6714"/>
                      <a:pt x="11708" y="6714"/>
                    </a:cubicBezTo>
                    <a:close/>
                    <a:moveTo>
                      <a:pt x="11708" y="2685"/>
                    </a:moveTo>
                    <a:lnTo>
                      <a:pt x="15120" y="2685"/>
                    </a:lnTo>
                    <a:lnTo>
                      <a:pt x="15120" y="4028"/>
                    </a:lnTo>
                    <a:lnTo>
                      <a:pt x="11708" y="4028"/>
                    </a:lnTo>
                    <a:cubicBezTo>
                      <a:pt x="11708" y="4028"/>
                      <a:pt x="11708" y="2685"/>
                      <a:pt x="11708" y="2685"/>
                    </a:cubicBezTo>
                    <a:close/>
                    <a:moveTo>
                      <a:pt x="0" y="20929"/>
                    </a:moveTo>
                    <a:cubicBezTo>
                      <a:pt x="0" y="21299"/>
                      <a:pt x="161" y="21600"/>
                      <a:pt x="360" y="21600"/>
                    </a:cubicBezTo>
                    <a:lnTo>
                      <a:pt x="21240" y="21600"/>
                    </a:lnTo>
                    <a:cubicBezTo>
                      <a:pt x="21439" y="21600"/>
                      <a:pt x="21600" y="21299"/>
                      <a:pt x="21600" y="20929"/>
                    </a:cubicBezTo>
                    <a:lnTo>
                      <a:pt x="21600" y="0"/>
                    </a:lnTo>
                    <a:lnTo>
                      <a:pt x="0" y="0"/>
                    </a:lnTo>
                    <a:cubicBezTo>
                      <a:pt x="0" y="0"/>
                      <a:pt x="0" y="20929"/>
                      <a:pt x="0" y="20929"/>
                    </a:cubicBezTo>
                    <a:close/>
                  </a:path>
                </a:pathLst>
              </a:custGeom>
              <a:solidFill>
                <a:srgbClr val="FA2706"/>
              </a:solidFill>
              <a:ln w="12700">
                <a:miter lim="400000"/>
              </a:ln>
            </p:spPr>
            <p:txBody>
              <a:bodyPr lIns="38041" tIns="38041" rIns="38041" bIns="38041" anchor="ctr"/>
              <a:lstStyle/>
              <a:p>
                <a:pPr algn="ctr">
                  <a:defRPr sz="2400" b="1" spc="-72">
                    <a:solidFill>
                      <a:srgbClr val="FFFFFF"/>
                    </a:solidFill>
                    <a:latin typeface="+mn-lt"/>
                    <a:ea typeface="+mn-ea"/>
                    <a:cs typeface="+mn-cs"/>
                    <a:sym typeface="Helvetica"/>
                  </a:defRPr>
                </a:pPr>
                <a:endParaRPr spc="-20" dirty="0">
                  <a:latin typeface="Helvetica Neue Light"/>
                  <a:ea typeface="Helvetica Neue Light"/>
                  <a:cs typeface="Helvetica Neue Light"/>
                </a:endParaRPr>
              </a:p>
            </p:txBody>
          </p:sp>
        </p:grpSp>
      </p:grpSp>
      <p:grpSp>
        <p:nvGrpSpPr>
          <p:cNvPr id="67" name="Group 66"/>
          <p:cNvGrpSpPr/>
          <p:nvPr/>
        </p:nvGrpSpPr>
        <p:grpSpPr>
          <a:xfrm>
            <a:off x="3903846" y="3770274"/>
            <a:ext cx="1216152" cy="939331"/>
            <a:chOff x="3947944" y="3770274"/>
            <a:chExt cx="1216152" cy="939331"/>
          </a:xfrm>
        </p:grpSpPr>
        <p:sp>
          <p:nvSpPr>
            <p:cNvPr id="3" name="Left-Right Arrow 2"/>
            <p:cNvSpPr/>
            <p:nvPr/>
          </p:nvSpPr>
          <p:spPr>
            <a:xfrm>
              <a:off x="3947944" y="4224973"/>
              <a:ext cx="1216152" cy="484632"/>
            </a:xfrm>
            <a:prstGeom prst="leftRightArrow">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sp>
          <p:nvSpPr>
            <p:cNvPr id="64" name="Oval 63"/>
            <p:cNvSpPr>
              <a:spLocks noChangeAspect="1"/>
            </p:cNvSpPr>
            <p:nvPr/>
          </p:nvSpPr>
          <p:spPr>
            <a:xfrm>
              <a:off x="4320532" y="3770274"/>
              <a:ext cx="450000" cy="450000"/>
            </a:xfrm>
            <a:prstGeom prst="ellipse">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smtClean="0">
                  <a:solidFill>
                    <a:srgbClr val="FD2A00"/>
                  </a:solidFill>
                </a:rPr>
                <a:t>1</a:t>
              </a:r>
            </a:p>
          </p:txBody>
        </p:sp>
      </p:grpSp>
      <p:grpSp>
        <p:nvGrpSpPr>
          <p:cNvPr id="68" name="Group 67"/>
          <p:cNvGrpSpPr/>
          <p:nvPr/>
        </p:nvGrpSpPr>
        <p:grpSpPr>
          <a:xfrm>
            <a:off x="7147559" y="3774973"/>
            <a:ext cx="1216152" cy="934632"/>
            <a:chOff x="7167131" y="3774973"/>
            <a:chExt cx="1216152" cy="934632"/>
          </a:xfrm>
        </p:grpSpPr>
        <p:sp>
          <p:nvSpPr>
            <p:cNvPr id="54" name="Left-Right Arrow 53"/>
            <p:cNvSpPr/>
            <p:nvPr/>
          </p:nvSpPr>
          <p:spPr>
            <a:xfrm>
              <a:off x="7167131" y="4224973"/>
              <a:ext cx="1216152" cy="484632"/>
            </a:xfrm>
            <a:prstGeom prst="leftRightArrow">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sp>
          <p:nvSpPr>
            <p:cNvPr id="65" name="Oval 64"/>
            <p:cNvSpPr>
              <a:spLocks noChangeAspect="1"/>
            </p:cNvSpPr>
            <p:nvPr/>
          </p:nvSpPr>
          <p:spPr>
            <a:xfrm>
              <a:off x="7536571" y="3774973"/>
              <a:ext cx="450000" cy="450000"/>
            </a:xfrm>
            <a:prstGeom prst="ellipse">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smtClean="0">
                  <a:solidFill>
                    <a:srgbClr val="FD2A00"/>
                  </a:solidFill>
                </a:rPr>
                <a:t>2</a:t>
              </a:r>
            </a:p>
          </p:txBody>
        </p:sp>
      </p:grpSp>
      <p:sp>
        <p:nvSpPr>
          <p:cNvPr id="55" name="Left-Right Arrow 54"/>
          <p:cNvSpPr/>
          <p:nvPr/>
        </p:nvSpPr>
        <p:spPr>
          <a:xfrm rot="16200000">
            <a:off x="5574030" y="2958640"/>
            <a:ext cx="1216152" cy="328549"/>
          </a:xfrm>
          <a:prstGeom prst="leftRightArrow">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sp>
        <p:nvSpPr>
          <p:cNvPr id="66" name="Oval 65"/>
          <p:cNvSpPr>
            <a:spLocks noChangeAspect="1"/>
          </p:cNvSpPr>
          <p:nvPr/>
        </p:nvSpPr>
        <p:spPr>
          <a:xfrm>
            <a:off x="6366689" y="2894581"/>
            <a:ext cx="450000" cy="450000"/>
          </a:xfrm>
          <a:prstGeom prst="ellipse">
            <a:avLst/>
          </a:prstGeom>
          <a:solidFill>
            <a:srgbClr val="FFFFFF"/>
          </a:solidFill>
          <a:ln w="127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smtClean="0">
                <a:solidFill>
                  <a:srgbClr val="FD2A00"/>
                </a:solidFill>
              </a:rPr>
              <a:t>3</a:t>
            </a:r>
          </a:p>
        </p:txBody>
      </p:sp>
      <p:sp>
        <p:nvSpPr>
          <p:cNvPr id="71" name="Right Brace 70"/>
          <p:cNvSpPr/>
          <p:nvPr/>
        </p:nvSpPr>
        <p:spPr>
          <a:xfrm rot="5400000">
            <a:off x="6088636" y="5213106"/>
            <a:ext cx="155448" cy="914400"/>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TextBox 71"/>
          <p:cNvSpPr txBox="1"/>
          <p:nvPr/>
        </p:nvSpPr>
        <p:spPr>
          <a:xfrm>
            <a:off x="5780357" y="5773410"/>
            <a:ext cx="772006" cy="353943"/>
          </a:xfrm>
          <a:prstGeom prst="rect">
            <a:avLst/>
          </a:prstGeom>
          <a:noFill/>
        </p:spPr>
        <p:txBody>
          <a:bodyPr wrap="none" lIns="45720" tIns="45720" rIns="45720" bIns="91440" rtlCol="0" anchor="t">
            <a:spAutoFit/>
          </a:bodyPr>
          <a:lstStyle/>
          <a:p>
            <a:r>
              <a:rPr lang="en-US" sz="1400" dirty="0" smtClean="0"/>
              <a:t>variables</a:t>
            </a:r>
          </a:p>
        </p:txBody>
      </p:sp>
      <p:grpSp>
        <p:nvGrpSpPr>
          <p:cNvPr id="70" name="Group 69"/>
          <p:cNvGrpSpPr>
            <a:grpSpLocks noChangeAspect="1"/>
          </p:cNvGrpSpPr>
          <p:nvPr/>
        </p:nvGrpSpPr>
        <p:grpSpPr>
          <a:xfrm>
            <a:off x="2173304" y="3966992"/>
            <a:ext cx="1127449" cy="1086804"/>
            <a:chOff x="14284301" y="5034157"/>
            <a:chExt cx="786394" cy="786372"/>
          </a:xfrm>
          <a:solidFill>
            <a:srgbClr val="FA2706"/>
          </a:solidFill>
        </p:grpSpPr>
        <p:sp>
          <p:nvSpPr>
            <p:cNvPr id="7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grpFill/>
            <a:ln w="6120" cap="flat">
              <a:noFill/>
              <a:round/>
              <a:headEnd/>
              <a:tailEnd/>
            </a:ln>
            <a:effectLst/>
            <a:extLst/>
          </p:spPr>
          <p:txBody>
            <a:bodyPr wrap="none" anchor="ctr"/>
            <a:lstStyle/>
            <a:p>
              <a:pPr algn="ctr" defTabSz="412172"/>
              <a:endParaRPr lang="en-US" dirty="0">
                <a:latin typeface="Helvetica Neue Light"/>
                <a:ea typeface="Helvetica Neue Light"/>
                <a:cs typeface="Helvetica Neue Light"/>
              </a:endParaRPr>
            </a:p>
          </p:txBody>
        </p:sp>
        <p:sp>
          <p:nvSpPr>
            <p:cNvPr id="7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FFFFFF"/>
            </a:solidFill>
            <a:ln w="6120" cap="flat">
              <a:noFill/>
              <a:round/>
              <a:headEnd/>
              <a:tailEnd/>
            </a:ln>
            <a:effectLst/>
            <a:extLst/>
          </p:spPr>
          <p:txBody>
            <a:bodyPr wrap="none" anchor="ctr"/>
            <a:lstStyle/>
            <a:p>
              <a:pPr algn="ctr" defTabSz="412172"/>
              <a:endParaRPr lang="en-US" dirty="0">
                <a:latin typeface="Helvetica Neue Light"/>
                <a:ea typeface="Helvetica Neue Light"/>
                <a:cs typeface="Helvetica Neue Light"/>
              </a:endParaRPr>
            </a:p>
          </p:txBody>
        </p:sp>
        <p:sp>
          <p:nvSpPr>
            <p:cNvPr id="7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grpFill/>
            <a:ln w="6120" cap="flat">
              <a:noFill/>
              <a:round/>
              <a:headEnd/>
              <a:tailEnd/>
            </a:ln>
            <a:effectLst/>
            <a:extLst/>
          </p:spPr>
          <p:txBody>
            <a:bodyPr wrap="none" anchor="ctr"/>
            <a:lstStyle/>
            <a:p>
              <a:pPr algn="ctr" defTabSz="412172"/>
              <a:endParaRPr lang="en-US" dirty="0">
                <a:latin typeface="Helvetica Neue Light"/>
                <a:ea typeface="Helvetica Neue Light"/>
                <a:cs typeface="Helvetica Neue Light"/>
              </a:endParaRPr>
            </a:p>
          </p:txBody>
        </p:sp>
        <p:sp>
          <p:nvSpPr>
            <p:cNvPr id="7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FFFFFF"/>
            </a:solidFill>
            <a:ln w="6120" cap="flat">
              <a:noFill/>
              <a:round/>
              <a:headEnd/>
              <a:tailEnd/>
            </a:ln>
            <a:effectLst/>
            <a:extLst/>
          </p:spPr>
          <p:txBody>
            <a:bodyPr wrap="none" anchor="ctr"/>
            <a:lstStyle/>
            <a:p>
              <a:pPr algn="ctr" defTabSz="412172"/>
              <a:endParaRPr lang="en-US" dirty="0">
                <a:latin typeface="Helvetica Neue Light"/>
                <a:ea typeface="Helvetica Neue Light"/>
                <a:cs typeface="Helvetica Neue Light"/>
              </a:endParaRPr>
            </a:p>
          </p:txBody>
        </p:sp>
      </p:grpSp>
    </p:spTree>
    <p:extLst>
      <p:ext uri="{BB962C8B-B14F-4D97-AF65-F5344CB8AC3E}">
        <p14:creationId xmlns:p14="http://schemas.microsoft.com/office/powerpoint/2010/main" val="334028645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Integration Testing – Consistent Data</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32</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sp>
        <p:nvSpPr>
          <p:cNvPr id="6" name="Content Placeholder 5"/>
          <p:cNvSpPr>
            <a:spLocks noGrp="1"/>
          </p:cNvSpPr>
          <p:nvPr>
            <p:ph sz="half" idx="1"/>
          </p:nvPr>
        </p:nvSpPr>
        <p:spPr>
          <a:xfrm>
            <a:off x="4893779" y="2346546"/>
            <a:ext cx="6270058" cy="1839402"/>
          </a:xfrm>
        </p:spPr>
        <p:txBody>
          <a:bodyPr>
            <a:noAutofit/>
          </a:bodyPr>
          <a:lstStyle/>
          <a:p>
            <a:pPr marL="0" indent="0">
              <a:buNone/>
            </a:pPr>
            <a:r>
              <a:rPr lang="en-US" dirty="0" smtClean="0"/>
              <a:t>PAIN!!!</a:t>
            </a:r>
          </a:p>
          <a:p>
            <a:endParaRPr lang="en-US" dirty="0"/>
          </a:p>
          <a:p>
            <a:r>
              <a:rPr lang="en-US" dirty="0"/>
              <a:t>Can we mock responses at specific points</a:t>
            </a:r>
            <a:r>
              <a:rPr lang="en-US" dirty="0" smtClean="0"/>
              <a:t>?</a:t>
            </a:r>
          </a:p>
          <a:p>
            <a:r>
              <a:rPr lang="en-US" dirty="0" smtClean="0"/>
              <a:t>Can we do string matching/regex in tests?</a:t>
            </a:r>
          </a:p>
          <a:p>
            <a:r>
              <a:rPr lang="en-US" dirty="0"/>
              <a:t>Can we recreate data in target systems</a:t>
            </a:r>
            <a:r>
              <a:rPr lang="en-US" dirty="0" smtClean="0"/>
              <a:t>?</a:t>
            </a:r>
            <a:endParaRPr lang="en-US" dirty="0"/>
          </a:p>
        </p:txBody>
      </p:sp>
      <p:grpSp>
        <p:nvGrpSpPr>
          <p:cNvPr id="9" name="Group 8"/>
          <p:cNvGrpSpPr>
            <a:grpSpLocks noChangeAspect="1"/>
          </p:cNvGrpSpPr>
          <p:nvPr/>
        </p:nvGrpSpPr>
        <p:grpSpPr>
          <a:xfrm>
            <a:off x="1423382" y="1861858"/>
            <a:ext cx="2805497" cy="2908400"/>
            <a:chOff x="17683298" y="10700242"/>
            <a:chExt cx="661951" cy="685426"/>
          </a:xfrm>
        </p:grpSpPr>
        <p:sp>
          <p:nvSpPr>
            <p:cNvPr id="10" name="Shape 2627"/>
            <p:cNvSpPr/>
            <p:nvPr/>
          </p:nvSpPr>
          <p:spPr>
            <a:xfrm>
              <a:off x="17683298" y="11031216"/>
              <a:ext cx="661951" cy="1955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441"/>
                  </a:lnTo>
                  <a:cubicBezTo>
                    <a:pt x="0" y="14796"/>
                    <a:pt x="4340" y="21600"/>
                    <a:pt x="10800" y="21600"/>
                  </a:cubicBezTo>
                  <a:cubicBezTo>
                    <a:pt x="17260" y="21600"/>
                    <a:pt x="21600" y="14796"/>
                    <a:pt x="21600" y="8441"/>
                  </a:cubicBezTo>
                  <a:lnTo>
                    <a:pt x="21600" y="0"/>
                  </a:lnTo>
                  <a:cubicBezTo>
                    <a:pt x="19876" y="5866"/>
                    <a:pt x="15744" y="9903"/>
                    <a:pt x="10800" y="9903"/>
                  </a:cubicBezTo>
                  <a:cubicBezTo>
                    <a:pt x="5856" y="9903"/>
                    <a:pt x="1724" y="5866"/>
                    <a:pt x="0" y="0"/>
                  </a:cubicBezTo>
                  <a:close/>
                </a:path>
              </a:pathLst>
            </a:custGeom>
            <a:solidFill>
              <a:srgbClr val="FD2A00"/>
            </a:solid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2628"/>
            <p:cNvSpPr/>
            <p:nvPr/>
          </p:nvSpPr>
          <p:spPr>
            <a:xfrm>
              <a:off x="17683298" y="11163607"/>
              <a:ext cx="661951" cy="222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7435"/>
                  </a:lnTo>
                  <a:cubicBezTo>
                    <a:pt x="0" y="15378"/>
                    <a:pt x="4744" y="21600"/>
                    <a:pt x="10800" y="21600"/>
                  </a:cubicBezTo>
                  <a:cubicBezTo>
                    <a:pt x="16856" y="21600"/>
                    <a:pt x="21600" y="15378"/>
                    <a:pt x="21600" y="7435"/>
                  </a:cubicBezTo>
                  <a:lnTo>
                    <a:pt x="21600" y="0"/>
                  </a:lnTo>
                  <a:cubicBezTo>
                    <a:pt x="19876" y="5166"/>
                    <a:pt x="15744" y="8722"/>
                    <a:pt x="10800" y="8722"/>
                  </a:cubicBezTo>
                  <a:cubicBezTo>
                    <a:pt x="5856" y="8722"/>
                    <a:pt x="1724" y="5166"/>
                    <a:pt x="0" y="0"/>
                  </a:cubicBezTo>
                  <a:close/>
                </a:path>
              </a:pathLst>
            </a:custGeom>
            <a:solidFill>
              <a:srgbClr val="FD2A00"/>
            </a:solid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2629"/>
            <p:cNvSpPr/>
            <p:nvPr/>
          </p:nvSpPr>
          <p:spPr>
            <a:xfrm>
              <a:off x="17683298" y="10898826"/>
              <a:ext cx="661951" cy="1955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441"/>
                  </a:lnTo>
                  <a:cubicBezTo>
                    <a:pt x="0" y="14796"/>
                    <a:pt x="4340" y="21600"/>
                    <a:pt x="10800" y="21600"/>
                  </a:cubicBezTo>
                  <a:cubicBezTo>
                    <a:pt x="17260" y="21600"/>
                    <a:pt x="21600" y="14796"/>
                    <a:pt x="21600" y="8441"/>
                  </a:cubicBezTo>
                  <a:lnTo>
                    <a:pt x="21600" y="0"/>
                  </a:lnTo>
                  <a:cubicBezTo>
                    <a:pt x="19876" y="5866"/>
                    <a:pt x="15744" y="9903"/>
                    <a:pt x="10800" y="9903"/>
                  </a:cubicBezTo>
                  <a:cubicBezTo>
                    <a:pt x="5856" y="9903"/>
                    <a:pt x="1724" y="5866"/>
                    <a:pt x="0" y="0"/>
                  </a:cubicBezTo>
                  <a:close/>
                </a:path>
              </a:pathLst>
            </a:custGeom>
            <a:solidFill>
              <a:srgbClr val="FD2A00"/>
            </a:solid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2630"/>
            <p:cNvSpPr/>
            <p:nvPr/>
          </p:nvSpPr>
          <p:spPr>
            <a:xfrm>
              <a:off x="17683298" y="10700242"/>
              <a:ext cx="661951" cy="26478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260" y="21600"/>
                    <a:pt x="21600" y="16574"/>
                    <a:pt x="21600" y="11880"/>
                  </a:cubicBezTo>
                  <a:cubicBezTo>
                    <a:pt x="21600" y="5218"/>
                    <a:pt x="16856" y="0"/>
                    <a:pt x="10800" y="0"/>
                  </a:cubicBezTo>
                  <a:cubicBezTo>
                    <a:pt x="4744" y="0"/>
                    <a:pt x="0" y="5218"/>
                    <a:pt x="0" y="11880"/>
                  </a:cubicBezTo>
                  <a:cubicBezTo>
                    <a:pt x="0" y="16574"/>
                    <a:pt x="4340" y="21600"/>
                    <a:pt x="10800" y="21600"/>
                  </a:cubicBezTo>
                  <a:close/>
                </a:path>
              </a:pathLst>
            </a:custGeom>
            <a:solidFill>
              <a:srgbClr val="FD2A00"/>
            </a:solid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r>
                <a:rPr lang="en-GB" dirty="0" smtClean="0">
                  <a:solidFill>
                    <a:schemeClr val="bg1"/>
                  </a:solidFill>
                </a:rPr>
                <a:t>DATA</a:t>
              </a:r>
              <a:endParaRPr dirty="0">
                <a:solidFill>
                  <a:schemeClr val="bg1"/>
                </a:solidFill>
              </a:endParaRPr>
            </a:p>
          </p:txBody>
        </p:sp>
      </p:grpSp>
    </p:spTree>
    <p:extLst>
      <p:ext uri="{BB962C8B-B14F-4D97-AF65-F5344CB8AC3E}">
        <p14:creationId xmlns:p14="http://schemas.microsoft.com/office/powerpoint/2010/main" val="20033650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Integration Testing – Behavior</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33</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sp>
        <p:nvSpPr>
          <p:cNvPr id="6" name="Content Placeholder 5"/>
          <p:cNvSpPr>
            <a:spLocks noGrp="1"/>
          </p:cNvSpPr>
          <p:nvPr>
            <p:ph sz="half" idx="1"/>
          </p:nvPr>
        </p:nvSpPr>
        <p:spPr>
          <a:xfrm>
            <a:off x="4988243" y="1728005"/>
            <a:ext cx="6270058" cy="3444137"/>
          </a:xfrm>
        </p:spPr>
        <p:txBody>
          <a:bodyPr>
            <a:noAutofit/>
          </a:bodyPr>
          <a:lstStyle/>
          <a:p>
            <a:r>
              <a:rPr lang="en-US" dirty="0" smtClean="0"/>
              <a:t>Asserting functional is </a:t>
            </a:r>
            <a:r>
              <a:rPr lang="en-US" i="1" dirty="0"/>
              <a:t>e</a:t>
            </a:r>
            <a:r>
              <a:rPr lang="en-US" i="1" dirty="0" smtClean="0"/>
              <a:t>asier</a:t>
            </a:r>
            <a:r>
              <a:rPr lang="en-US" dirty="0" smtClean="0"/>
              <a:t> than consistent data!!</a:t>
            </a:r>
          </a:p>
          <a:p>
            <a:pPr lvl="1"/>
            <a:r>
              <a:rPr lang="en-US" dirty="0" smtClean="0"/>
              <a:t>Normal API operations</a:t>
            </a:r>
          </a:p>
          <a:p>
            <a:pPr lvl="1"/>
            <a:r>
              <a:rPr lang="en-US" dirty="0" smtClean="0"/>
              <a:t>OAuth handshake (esp. authorization code grant)</a:t>
            </a:r>
          </a:p>
          <a:p>
            <a:r>
              <a:rPr lang="en-US" dirty="0" smtClean="0"/>
              <a:t>What about unexpected error conditions?</a:t>
            </a:r>
          </a:p>
          <a:p>
            <a:pPr lvl="1"/>
            <a:r>
              <a:rPr lang="en-US" dirty="0"/>
              <a:t>Timeouts</a:t>
            </a:r>
          </a:p>
          <a:p>
            <a:pPr lvl="1"/>
            <a:r>
              <a:rPr lang="en-US" dirty="0"/>
              <a:t>500 Server Unavailable</a:t>
            </a:r>
            <a:endParaRPr lang="en-US" dirty="0" smtClean="0"/>
          </a:p>
          <a:p>
            <a:r>
              <a:rPr lang="en-US" dirty="0" smtClean="0"/>
              <a:t>What about non-functional?</a:t>
            </a:r>
          </a:p>
          <a:p>
            <a:pPr lvl="1"/>
            <a:r>
              <a:rPr lang="en-US" dirty="0" smtClean="0"/>
              <a:t>Caching</a:t>
            </a:r>
          </a:p>
          <a:p>
            <a:pPr lvl="1"/>
            <a:r>
              <a:rPr lang="en-US" dirty="0" smtClean="0"/>
              <a:t>Traffic </a:t>
            </a:r>
            <a:r>
              <a:rPr lang="en-US" dirty="0"/>
              <a:t>management (quota, spike</a:t>
            </a:r>
            <a:r>
              <a:rPr lang="en-US" dirty="0" smtClean="0"/>
              <a:t>)</a:t>
            </a:r>
          </a:p>
          <a:p>
            <a:pPr lvl="1"/>
            <a:r>
              <a:rPr lang="en-US" dirty="0" smtClean="0"/>
              <a:t>Security (JSON/XML threat protection)</a:t>
            </a:r>
            <a:endParaRPr lang="en-US" dirty="0"/>
          </a:p>
        </p:txBody>
      </p:sp>
      <p:sp>
        <p:nvSpPr>
          <p:cNvPr id="14" name="Freeform 1"/>
          <p:cNvSpPr>
            <a:spLocks noChangeAspect="1" noChangeArrowheads="1"/>
          </p:cNvSpPr>
          <p:nvPr/>
        </p:nvSpPr>
        <p:spPr bwMode="auto">
          <a:xfrm>
            <a:off x="1994113" y="1911322"/>
            <a:ext cx="1633384" cy="3260820"/>
          </a:xfrm>
          <a:custGeom>
            <a:avLst/>
            <a:gdLst>
              <a:gd name="T0" fmla="*/ 1422 w 1475"/>
              <a:gd name="T1" fmla="*/ 979 h 2938"/>
              <a:gd name="T2" fmla="*/ 876 w 1475"/>
              <a:gd name="T3" fmla="*/ 979 h 2938"/>
              <a:gd name="T4" fmla="*/ 1463 w 1475"/>
              <a:gd name="T5" fmla="*/ 76 h 2938"/>
              <a:gd name="T6" fmla="*/ 1465 w 1475"/>
              <a:gd name="T7" fmla="*/ 26 h 2938"/>
              <a:gd name="T8" fmla="*/ 1422 w 1475"/>
              <a:gd name="T9" fmla="*/ 0 h 2938"/>
              <a:gd name="T10" fmla="*/ 394 w 1475"/>
              <a:gd name="T11" fmla="*/ 0 h 2938"/>
              <a:gd name="T12" fmla="*/ 346 w 1475"/>
              <a:gd name="T13" fmla="*/ 38 h 2938"/>
              <a:gd name="T14" fmla="*/ 4 w 1475"/>
              <a:gd name="T15" fmla="*/ 1507 h 2938"/>
              <a:gd name="T16" fmla="*/ 13 w 1475"/>
              <a:gd name="T17" fmla="*/ 1548 h 2938"/>
              <a:gd name="T18" fmla="*/ 51 w 1475"/>
              <a:gd name="T19" fmla="*/ 1567 h 2938"/>
              <a:gd name="T20" fmla="*/ 476 w 1475"/>
              <a:gd name="T21" fmla="*/ 1567 h 2938"/>
              <a:gd name="T22" fmla="*/ 102 w 1475"/>
              <a:gd name="T23" fmla="*/ 2874 h 2938"/>
              <a:gd name="T24" fmla="*/ 128 w 1475"/>
              <a:gd name="T25" fmla="*/ 2932 h 2938"/>
              <a:gd name="T26" fmla="*/ 149 w 1475"/>
              <a:gd name="T27" fmla="*/ 2937 h 2938"/>
              <a:gd name="T28" fmla="*/ 190 w 1475"/>
              <a:gd name="T29" fmla="*/ 2915 h 2938"/>
              <a:gd name="T30" fmla="*/ 1462 w 1475"/>
              <a:gd name="T31" fmla="*/ 1056 h 2938"/>
              <a:gd name="T32" fmla="*/ 1465 w 1475"/>
              <a:gd name="T33" fmla="*/ 1006 h 2938"/>
              <a:gd name="T34" fmla="*/ 1422 w 1475"/>
              <a:gd name="T35" fmla="*/ 979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5" h="2938">
                <a:moveTo>
                  <a:pt x="1422" y="979"/>
                </a:moveTo>
                <a:lnTo>
                  <a:pt x="876" y="979"/>
                </a:lnTo>
                <a:lnTo>
                  <a:pt x="1463" y="76"/>
                </a:lnTo>
                <a:cubicBezTo>
                  <a:pt x="1473" y="61"/>
                  <a:pt x="1474" y="42"/>
                  <a:pt x="1465" y="26"/>
                </a:cubicBezTo>
                <a:cubicBezTo>
                  <a:pt x="1456" y="10"/>
                  <a:pt x="1440" y="0"/>
                  <a:pt x="1422" y="0"/>
                </a:cubicBezTo>
                <a:lnTo>
                  <a:pt x="394" y="0"/>
                </a:lnTo>
                <a:cubicBezTo>
                  <a:pt x="371" y="0"/>
                  <a:pt x="351" y="16"/>
                  <a:pt x="346" y="38"/>
                </a:cubicBezTo>
                <a:lnTo>
                  <a:pt x="4" y="1507"/>
                </a:lnTo>
                <a:cubicBezTo>
                  <a:pt x="0" y="1521"/>
                  <a:pt x="4" y="1537"/>
                  <a:pt x="13" y="1548"/>
                </a:cubicBezTo>
                <a:cubicBezTo>
                  <a:pt x="22" y="1560"/>
                  <a:pt x="36" y="1567"/>
                  <a:pt x="51" y="1567"/>
                </a:cubicBezTo>
                <a:lnTo>
                  <a:pt x="476" y="1567"/>
                </a:lnTo>
                <a:lnTo>
                  <a:pt x="102" y="2874"/>
                </a:lnTo>
                <a:cubicBezTo>
                  <a:pt x="96" y="2897"/>
                  <a:pt x="107" y="2922"/>
                  <a:pt x="128" y="2932"/>
                </a:cubicBezTo>
                <a:cubicBezTo>
                  <a:pt x="135" y="2935"/>
                  <a:pt x="142" y="2937"/>
                  <a:pt x="149" y="2937"/>
                </a:cubicBezTo>
                <a:cubicBezTo>
                  <a:pt x="165" y="2937"/>
                  <a:pt x="180" y="2929"/>
                  <a:pt x="190" y="2915"/>
                </a:cubicBezTo>
                <a:lnTo>
                  <a:pt x="1462" y="1056"/>
                </a:lnTo>
                <a:cubicBezTo>
                  <a:pt x="1473" y="1041"/>
                  <a:pt x="1474" y="1022"/>
                  <a:pt x="1465" y="1006"/>
                </a:cubicBezTo>
                <a:cubicBezTo>
                  <a:pt x="1457" y="990"/>
                  <a:pt x="1440" y="979"/>
                  <a:pt x="1422" y="979"/>
                </a:cubicBezTo>
              </a:path>
            </a:pathLst>
          </a:custGeom>
          <a:solidFill>
            <a:srgbClr val="FA2706"/>
          </a:solidFill>
          <a:ln>
            <a:noFill/>
          </a:ln>
          <a:effectLst/>
        </p:spPr>
        <p:txBody>
          <a:bodyPr wrap="none" lIns="45683" tIns="22842" rIns="45683" bIns="22842" anchor="ctr"/>
          <a:lstStyle/>
          <a:p>
            <a:endParaRPr lang="en-US" dirty="0">
              <a:latin typeface="Helvetica Neue Light"/>
              <a:ea typeface="Helvetica Neue Light"/>
              <a:cs typeface="Helvetica Neue Light"/>
            </a:endParaRPr>
          </a:p>
        </p:txBody>
      </p:sp>
    </p:spTree>
    <p:extLst>
      <p:ext uri="{BB962C8B-B14F-4D97-AF65-F5344CB8AC3E}">
        <p14:creationId xmlns:p14="http://schemas.microsoft.com/office/powerpoint/2010/main" val="31554266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Integration Testing – From UI?</a:t>
            </a:r>
            <a:endParaRPr lang="en-US" dirty="0"/>
          </a:p>
        </p:txBody>
      </p:sp>
      <p:sp>
        <p:nvSpPr>
          <p:cNvPr id="20" name="Slide Number Placeholder 1"/>
          <p:cNvSpPr>
            <a:spLocks noGrp="1"/>
          </p:cNvSpPr>
          <p:nvPr>
            <p:ph type="sldNum" sz="quarter" idx="4"/>
          </p:nvPr>
        </p:nvSpPr>
        <p:spPr/>
        <p:txBody>
          <a:bodyPr/>
          <a:lstStyle/>
          <a:p>
            <a:fld id="{9A68FE36-BDA6-4A87-8648-115964FC2835}" type="slidenum">
              <a:rPr lang="en-US" smtClean="0"/>
              <a:pPr/>
              <a:t>34</a:t>
            </a:fld>
            <a:endParaRPr lang="en-US" dirty="0"/>
          </a:p>
        </p:txBody>
      </p:sp>
      <p:sp>
        <p:nvSpPr>
          <p:cNvPr id="4" name="Rectangle 3"/>
          <p:cNvSpPr/>
          <p:nvPr/>
        </p:nvSpPr>
        <p:spPr>
          <a:xfrm>
            <a:off x="1" y="5231383"/>
            <a:ext cx="12202661" cy="1647785"/>
          </a:xfrm>
          <a:prstGeom prst="rect">
            <a:avLst/>
          </a:prstGeom>
          <a:solidFill>
            <a:srgbClr val="FD2A00"/>
          </a:solidFill>
          <a:ln>
            <a:noFill/>
          </a:ln>
        </p:spPr>
        <p:style>
          <a:lnRef idx="2">
            <a:schemeClr val="accent1">
              <a:shade val="50000"/>
            </a:schemeClr>
          </a:lnRef>
          <a:fillRef idx="1">
            <a:schemeClr val="accent1"/>
          </a:fillRef>
          <a:effectRef idx="0">
            <a:schemeClr val="accent1"/>
          </a:effectRef>
          <a:fontRef idx="minor">
            <a:schemeClr val="lt1"/>
          </a:fontRef>
        </p:style>
        <p:txBody>
          <a:bodyPr lIns="45683" tIns="22842" rIns="45683" bIns="22842" rtlCol="0" anchor="ctr"/>
          <a:lstStyle/>
          <a:p>
            <a:pPr algn="ctr"/>
            <a:endParaRPr lang="en-US" dirty="0"/>
          </a:p>
        </p:txBody>
      </p:sp>
      <p:sp>
        <p:nvSpPr>
          <p:cNvPr id="5" name="Text Placeholder 5"/>
          <p:cNvSpPr txBox="1">
            <a:spLocks/>
          </p:cNvSpPr>
          <p:nvPr/>
        </p:nvSpPr>
        <p:spPr>
          <a:xfrm>
            <a:off x="-10307" y="5352849"/>
            <a:ext cx="12212599" cy="469360"/>
          </a:xfrm>
          <a:prstGeom prst="rect">
            <a:avLst/>
          </a:prstGeom>
        </p:spPr>
        <p:txBody>
          <a:bodyPr lIns="45683" tIns="22842" rIns="45683" bIns="22842">
            <a:spAutoFit/>
          </a:bodyPr>
          <a:lstStyle>
            <a:lvl1pPr marL="0" indent="0" algn="ctr" defTabSz="1828891" rtl="0" eaLnBrk="1" latinLnBrk="0" hangingPunct="1">
              <a:lnSpc>
                <a:spcPct val="90000"/>
              </a:lnSpc>
              <a:spcBef>
                <a:spcPts val="2000"/>
              </a:spcBef>
              <a:buFont typeface="Arial" panose="020B0604020202020204" pitchFamily="34" charset="0"/>
              <a:buNone/>
              <a:defRPr sz="4800" kern="1200">
                <a:solidFill>
                  <a:srgbClr val="FFFFFF"/>
                </a:solidFill>
                <a:latin typeface="+mn-lt"/>
                <a:ea typeface="+mn-ea"/>
                <a:cs typeface="+mn-cs"/>
              </a:defRPr>
            </a:lvl1pPr>
            <a:lvl2pPr marL="914857" indent="0" algn="ctr" defTabSz="1828891" rtl="0" eaLnBrk="1" latinLnBrk="0" hangingPunct="1">
              <a:lnSpc>
                <a:spcPct val="90000"/>
              </a:lnSpc>
              <a:spcBef>
                <a:spcPts val="1000"/>
              </a:spcBef>
              <a:buFont typeface="Arial" panose="020B0604020202020204" pitchFamily="34" charset="0"/>
              <a:buNone/>
              <a:defRPr sz="4800" kern="1200">
                <a:solidFill>
                  <a:srgbClr val="FFFFFF"/>
                </a:solidFill>
                <a:latin typeface="+mn-lt"/>
                <a:ea typeface="+mn-ea"/>
                <a:cs typeface="+mn-cs"/>
              </a:defRPr>
            </a:lvl2pPr>
            <a:lvl3pPr marL="1829713" indent="0" algn="ctr" defTabSz="1828891" rtl="0" eaLnBrk="1" latinLnBrk="0" hangingPunct="1">
              <a:lnSpc>
                <a:spcPct val="90000"/>
              </a:lnSpc>
              <a:spcBef>
                <a:spcPts val="1000"/>
              </a:spcBef>
              <a:buFont typeface="Arial" panose="020B0604020202020204" pitchFamily="34" charset="0"/>
              <a:buNone/>
              <a:defRPr sz="4800" kern="1200">
                <a:solidFill>
                  <a:srgbClr val="FFFFFF"/>
                </a:solidFill>
                <a:latin typeface="+mn-lt"/>
                <a:ea typeface="+mn-ea"/>
                <a:cs typeface="+mn-cs"/>
              </a:defRPr>
            </a:lvl3pPr>
            <a:lvl4pPr marL="2744569" indent="0" algn="ctr" defTabSz="1828891" rtl="0" eaLnBrk="1" latinLnBrk="0" hangingPunct="1">
              <a:lnSpc>
                <a:spcPct val="90000"/>
              </a:lnSpc>
              <a:spcBef>
                <a:spcPts val="1000"/>
              </a:spcBef>
              <a:buFont typeface="Arial" panose="020B0604020202020204" pitchFamily="34" charset="0"/>
              <a:buNone/>
              <a:defRPr sz="4800" kern="1200">
                <a:solidFill>
                  <a:srgbClr val="FFFFFF"/>
                </a:solidFill>
                <a:latin typeface="+mn-lt"/>
                <a:ea typeface="+mn-ea"/>
                <a:cs typeface="+mn-cs"/>
              </a:defRPr>
            </a:lvl4pPr>
            <a:lvl5pPr marL="3659427" indent="0" algn="ctr" defTabSz="1828891" rtl="0" eaLnBrk="1" latinLnBrk="0" hangingPunct="1">
              <a:lnSpc>
                <a:spcPct val="90000"/>
              </a:lnSpc>
              <a:spcBef>
                <a:spcPts val="1000"/>
              </a:spcBef>
              <a:buFont typeface="Arial" panose="020B0604020202020204" pitchFamily="34" charset="0"/>
              <a:buNone/>
              <a:defRPr sz="4800" kern="1200">
                <a:solidFill>
                  <a:srgbClr val="FFFFFF"/>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3000" dirty="0" smtClean="0">
                <a:latin typeface="Helvetica Neue Light"/>
                <a:cs typeface="Helvetica Neue Light"/>
              </a:rPr>
              <a:t>“WE DON’T INTEGRATION TEST APIs FROM CLIENT APPs UI”</a:t>
            </a:r>
            <a:endParaRPr lang="en-US" sz="3000" dirty="0">
              <a:latin typeface="Helvetica Neue Light"/>
              <a:cs typeface="Helvetica Neue Light"/>
            </a:endParaRPr>
          </a:p>
        </p:txBody>
      </p:sp>
      <p:grpSp>
        <p:nvGrpSpPr>
          <p:cNvPr id="6" name="Group 5"/>
          <p:cNvGrpSpPr/>
          <p:nvPr/>
        </p:nvGrpSpPr>
        <p:grpSpPr>
          <a:xfrm>
            <a:off x="386979" y="6519781"/>
            <a:ext cx="719549" cy="238852"/>
            <a:chOff x="2180079" y="1794759"/>
            <a:chExt cx="4783843" cy="1586327"/>
          </a:xfrm>
          <a:solidFill>
            <a:schemeClr val="bg1"/>
          </a:solidFill>
        </p:grpSpPr>
        <p:grpSp>
          <p:nvGrpSpPr>
            <p:cNvPr id="7" name="Group 112"/>
            <p:cNvGrpSpPr/>
            <p:nvPr userDrawn="1"/>
          </p:nvGrpSpPr>
          <p:grpSpPr>
            <a:xfrm>
              <a:off x="2180079" y="2110614"/>
              <a:ext cx="4783843" cy="1270472"/>
              <a:chOff x="0" y="928531"/>
              <a:chExt cx="12756912" cy="3387923"/>
            </a:xfrm>
            <a:grpFill/>
          </p:grpSpPr>
          <p:sp>
            <p:nvSpPr>
              <p:cNvPr id="9"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114094">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15" name="Content Placeholder 5"/>
          <p:cNvSpPr txBox="1">
            <a:spLocks/>
          </p:cNvSpPr>
          <p:nvPr/>
        </p:nvSpPr>
        <p:spPr>
          <a:xfrm>
            <a:off x="529584" y="1165988"/>
            <a:ext cx="10728717" cy="3862122"/>
          </a:xfrm>
          <a:prstGeom prst="rect">
            <a:avLst/>
          </a:prstGeom>
        </p:spPr>
        <p:txBody>
          <a:bodyPr/>
          <a:lstStyle>
            <a:lvl1pPr marL="342900" indent="-342900" algn="l" defTabSz="457200" rtl="0" eaLnBrk="1" latinLnBrk="0" hangingPunct="1">
              <a:spcBef>
                <a:spcPct val="20000"/>
              </a:spcBef>
              <a:buClr>
                <a:schemeClr val="tx1"/>
              </a:buClr>
              <a:buFont typeface="Arial"/>
              <a:buChar char="•"/>
              <a:defRPr sz="2000" b="0" i="0" kern="1200" spc="30">
                <a:solidFill>
                  <a:schemeClr val="tx1"/>
                </a:solidFill>
                <a:latin typeface="+mn-lt"/>
                <a:ea typeface="+mn-ea"/>
                <a:cs typeface="Helvetica Neue Thin"/>
              </a:defRPr>
            </a:lvl1pPr>
            <a:lvl2pPr marL="742950" indent="-285750" algn="l" defTabSz="457200" rtl="0" eaLnBrk="1" latinLnBrk="0" hangingPunct="1">
              <a:spcBef>
                <a:spcPct val="20000"/>
              </a:spcBef>
              <a:buClr>
                <a:schemeClr val="tx1"/>
              </a:buClr>
              <a:buFont typeface="Arial"/>
              <a:buChar char="–"/>
              <a:defRPr sz="1800" b="0" i="0" kern="1200" spc="30">
                <a:solidFill>
                  <a:schemeClr val="tx1"/>
                </a:solidFill>
                <a:latin typeface="+mn-lt"/>
                <a:ea typeface="+mn-ea"/>
                <a:cs typeface="Helvetica Neue Thin"/>
              </a:defRPr>
            </a:lvl2pPr>
            <a:lvl3pPr marL="11430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3pPr>
            <a:lvl4pPr marL="16002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4pPr>
            <a:lvl5pPr marL="20574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This only tests the application – not APIs</a:t>
            </a:r>
          </a:p>
          <a:p>
            <a:r>
              <a:rPr lang="en-US" dirty="0" smtClean="0"/>
              <a:t>Can’t sufficiently verify all functional paths for the entire API resource space</a:t>
            </a:r>
          </a:p>
          <a:p>
            <a:r>
              <a:rPr lang="en-US" dirty="0" smtClean="0"/>
              <a:t>Test needs to change when UI changes; which is much more frequent than API changes</a:t>
            </a:r>
          </a:p>
          <a:p>
            <a:r>
              <a:rPr lang="en-US" dirty="0" smtClean="0"/>
              <a:t>API team needs to be responsible for API testing</a:t>
            </a:r>
          </a:p>
          <a:p>
            <a:r>
              <a:rPr lang="en-US" dirty="0" smtClean="0"/>
              <a:t>There are a lot of API clients</a:t>
            </a:r>
          </a:p>
        </p:txBody>
      </p:sp>
    </p:spTree>
    <p:extLst>
      <p:ext uri="{BB962C8B-B14F-4D97-AF65-F5344CB8AC3E}">
        <p14:creationId xmlns:p14="http://schemas.microsoft.com/office/powerpoint/2010/main" val="13794991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Integration Testing – Disadvantages</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35</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sp>
        <p:nvSpPr>
          <p:cNvPr id="6" name="Content Placeholder 5"/>
          <p:cNvSpPr>
            <a:spLocks noGrp="1"/>
          </p:cNvSpPr>
          <p:nvPr>
            <p:ph sz="half" idx="1"/>
          </p:nvPr>
        </p:nvSpPr>
        <p:spPr>
          <a:xfrm>
            <a:off x="529584" y="1165987"/>
            <a:ext cx="10728717" cy="4515671"/>
          </a:xfrm>
        </p:spPr>
        <p:txBody>
          <a:bodyPr/>
          <a:lstStyle/>
          <a:p>
            <a:r>
              <a:rPr lang="en-US" dirty="0" smtClean="0"/>
              <a:t>Deployment to Apigee </a:t>
            </a:r>
            <a:r>
              <a:rPr lang="en-US" dirty="0"/>
              <a:t>is required. Other option – OPDK if you have access to it but need to keep configurations in sync. </a:t>
            </a:r>
            <a:endParaRPr lang="en-US" dirty="0" smtClean="0"/>
          </a:p>
          <a:p>
            <a:r>
              <a:rPr lang="en-US" dirty="0" smtClean="0"/>
              <a:t>It will be “SLOW” – especially compared to unit testing</a:t>
            </a:r>
          </a:p>
          <a:p>
            <a:pPr lvl="1"/>
            <a:r>
              <a:rPr lang="en-US" dirty="0" smtClean="0"/>
              <a:t>deployment </a:t>
            </a:r>
            <a:r>
              <a:rPr lang="en-US" dirty="0"/>
              <a:t>time, network time, data </a:t>
            </a:r>
            <a:r>
              <a:rPr lang="en-US" dirty="0" smtClean="0"/>
              <a:t>sizes</a:t>
            </a:r>
          </a:p>
        </p:txBody>
      </p:sp>
    </p:spTree>
    <p:extLst>
      <p:ext uri="{BB962C8B-B14F-4D97-AF65-F5344CB8AC3E}">
        <p14:creationId xmlns:p14="http://schemas.microsoft.com/office/powerpoint/2010/main" val="33302217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Integration Testing – Tooling</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36</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pic>
        <p:nvPicPr>
          <p:cNvPr id="9" name="Picture 8"/>
          <p:cNvPicPr>
            <a:picLocks noChangeAspect="1"/>
          </p:cNvPicPr>
          <p:nvPr/>
        </p:nvPicPr>
        <p:blipFill>
          <a:blip r:embed="rId3"/>
          <a:stretch>
            <a:fillRect/>
          </a:stretch>
        </p:blipFill>
        <p:spPr>
          <a:xfrm>
            <a:off x="1257160" y="1547416"/>
            <a:ext cx="2032000" cy="812800"/>
          </a:xfrm>
          <a:prstGeom prst="rect">
            <a:avLst/>
          </a:prstGeom>
        </p:spPr>
      </p:pic>
      <p:pic>
        <p:nvPicPr>
          <p:cNvPr id="10" name="Picture 9"/>
          <p:cNvPicPr>
            <a:picLocks noChangeAspect="1"/>
          </p:cNvPicPr>
          <p:nvPr/>
        </p:nvPicPr>
        <p:blipFill>
          <a:blip r:embed="rId4"/>
          <a:stretch>
            <a:fillRect/>
          </a:stretch>
        </p:blipFill>
        <p:spPr>
          <a:xfrm>
            <a:off x="4051160" y="2360216"/>
            <a:ext cx="3753938" cy="1876969"/>
          </a:xfrm>
          <a:prstGeom prst="rect">
            <a:avLst/>
          </a:prstGeom>
        </p:spPr>
      </p:pic>
      <p:pic>
        <p:nvPicPr>
          <p:cNvPr id="11" name="Picture 10"/>
          <p:cNvPicPr>
            <a:picLocks noChangeAspect="1"/>
          </p:cNvPicPr>
          <p:nvPr/>
        </p:nvPicPr>
        <p:blipFill>
          <a:blip r:embed="rId5"/>
          <a:stretch>
            <a:fillRect/>
          </a:stretch>
        </p:blipFill>
        <p:spPr>
          <a:xfrm>
            <a:off x="810920" y="2677256"/>
            <a:ext cx="2971800" cy="711200"/>
          </a:xfrm>
          <a:prstGeom prst="rect">
            <a:avLst/>
          </a:prstGeom>
        </p:spPr>
      </p:pic>
      <p:pic>
        <p:nvPicPr>
          <p:cNvPr id="12" name="Picture 11"/>
          <p:cNvPicPr>
            <a:picLocks noChangeAspect="1"/>
          </p:cNvPicPr>
          <p:nvPr/>
        </p:nvPicPr>
        <p:blipFill>
          <a:blip r:embed="rId6"/>
          <a:stretch>
            <a:fillRect/>
          </a:stretch>
        </p:blipFill>
        <p:spPr>
          <a:xfrm>
            <a:off x="9857937" y="1020664"/>
            <a:ext cx="1506350" cy="1569553"/>
          </a:xfrm>
          <a:prstGeom prst="rect">
            <a:avLst/>
          </a:prstGeom>
        </p:spPr>
      </p:pic>
      <p:pic>
        <p:nvPicPr>
          <p:cNvPr id="13" name="Picture 12"/>
          <p:cNvPicPr>
            <a:picLocks noChangeAspect="1"/>
          </p:cNvPicPr>
          <p:nvPr/>
        </p:nvPicPr>
        <p:blipFill>
          <a:blip r:embed="rId7"/>
          <a:stretch>
            <a:fillRect/>
          </a:stretch>
        </p:blipFill>
        <p:spPr>
          <a:xfrm>
            <a:off x="7981701" y="3498850"/>
            <a:ext cx="3276600" cy="774700"/>
          </a:xfrm>
          <a:prstGeom prst="rect">
            <a:avLst/>
          </a:prstGeom>
        </p:spPr>
      </p:pic>
      <p:pic>
        <p:nvPicPr>
          <p:cNvPr id="14" name="Picture 13"/>
          <p:cNvPicPr>
            <a:picLocks noChangeAspect="1"/>
          </p:cNvPicPr>
          <p:nvPr/>
        </p:nvPicPr>
        <p:blipFill>
          <a:blip r:embed="rId8"/>
          <a:stretch>
            <a:fillRect/>
          </a:stretch>
        </p:blipFill>
        <p:spPr>
          <a:xfrm>
            <a:off x="4936824" y="4273550"/>
            <a:ext cx="1600200" cy="622300"/>
          </a:xfrm>
          <a:prstGeom prst="rect">
            <a:avLst/>
          </a:prstGeom>
        </p:spPr>
      </p:pic>
      <p:pic>
        <p:nvPicPr>
          <p:cNvPr id="15" name="Picture 14"/>
          <p:cNvPicPr>
            <a:picLocks noChangeAspect="1"/>
          </p:cNvPicPr>
          <p:nvPr/>
        </p:nvPicPr>
        <p:blipFill>
          <a:blip r:embed="rId9"/>
          <a:stretch>
            <a:fillRect/>
          </a:stretch>
        </p:blipFill>
        <p:spPr>
          <a:xfrm>
            <a:off x="810920" y="1020664"/>
            <a:ext cx="3848526" cy="1370357"/>
          </a:xfrm>
          <a:prstGeom prst="rect">
            <a:avLst/>
          </a:prstGeom>
        </p:spPr>
      </p:pic>
      <p:pic>
        <p:nvPicPr>
          <p:cNvPr id="16" name="Picture 15"/>
          <p:cNvPicPr>
            <a:picLocks noChangeAspect="1"/>
          </p:cNvPicPr>
          <p:nvPr/>
        </p:nvPicPr>
        <p:blipFill>
          <a:blip r:embed="rId10"/>
          <a:stretch>
            <a:fillRect/>
          </a:stretch>
        </p:blipFill>
        <p:spPr>
          <a:xfrm>
            <a:off x="4713156" y="1461935"/>
            <a:ext cx="3059684" cy="1346261"/>
          </a:xfrm>
          <a:prstGeom prst="rect">
            <a:avLst/>
          </a:prstGeom>
        </p:spPr>
      </p:pic>
      <p:pic>
        <p:nvPicPr>
          <p:cNvPr id="17" name="Picture 16"/>
          <p:cNvPicPr>
            <a:picLocks noChangeAspect="1"/>
          </p:cNvPicPr>
          <p:nvPr/>
        </p:nvPicPr>
        <p:blipFill>
          <a:blip r:embed="rId11"/>
          <a:stretch>
            <a:fillRect/>
          </a:stretch>
        </p:blipFill>
        <p:spPr>
          <a:xfrm>
            <a:off x="2901900" y="3681939"/>
            <a:ext cx="1371580" cy="1329378"/>
          </a:xfrm>
          <a:prstGeom prst="rect">
            <a:avLst/>
          </a:prstGeom>
        </p:spPr>
      </p:pic>
      <p:pic>
        <p:nvPicPr>
          <p:cNvPr id="18" name="Picture 17"/>
          <p:cNvPicPr>
            <a:picLocks noChangeAspect="1"/>
          </p:cNvPicPr>
          <p:nvPr/>
        </p:nvPicPr>
        <p:blipFill>
          <a:blip r:embed="rId12"/>
          <a:stretch>
            <a:fillRect/>
          </a:stretch>
        </p:blipFill>
        <p:spPr>
          <a:xfrm>
            <a:off x="4511374" y="5011317"/>
            <a:ext cx="4051300" cy="1625600"/>
          </a:xfrm>
          <a:prstGeom prst="rect">
            <a:avLst/>
          </a:prstGeom>
        </p:spPr>
      </p:pic>
      <p:pic>
        <p:nvPicPr>
          <p:cNvPr id="19" name="Picture 18"/>
          <p:cNvPicPr>
            <a:picLocks noChangeAspect="1"/>
          </p:cNvPicPr>
          <p:nvPr/>
        </p:nvPicPr>
        <p:blipFill>
          <a:blip r:embed="rId13"/>
          <a:stretch>
            <a:fillRect/>
          </a:stretch>
        </p:blipFill>
        <p:spPr>
          <a:xfrm>
            <a:off x="8443287" y="4464217"/>
            <a:ext cx="2921000" cy="1549400"/>
          </a:xfrm>
          <a:prstGeom prst="rect">
            <a:avLst/>
          </a:prstGeom>
        </p:spPr>
      </p:pic>
      <p:pic>
        <p:nvPicPr>
          <p:cNvPr id="20" name="Picture 19"/>
          <p:cNvPicPr>
            <a:picLocks noChangeAspect="1"/>
          </p:cNvPicPr>
          <p:nvPr/>
        </p:nvPicPr>
        <p:blipFill>
          <a:blip r:embed="rId14"/>
          <a:stretch>
            <a:fillRect/>
          </a:stretch>
        </p:blipFill>
        <p:spPr>
          <a:xfrm>
            <a:off x="1257160" y="5011317"/>
            <a:ext cx="2794000" cy="1282700"/>
          </a:xfrm>
          <a:prstGeom prst="rect">
            <a:avLst/>
          </a:prstGeom>
        </p:spPr>
      </p:pic>
      <p:pic>
        <p:nvPicPr>
          <p:cNvPr id="3" name="Picture 2"/>
          <p:cNvPicPr>
            <a:picLocks noChangeAspect="1"/>
          </p:cNvPicPr>
          <p:nvPr/>
        </p:nvPicPr>
        <p:blipFill>
          <a:blip r:embed="rId15"/>
          <a:stretch>
            <a:fillRect/>
          </a:stretch>
        </p:blipFill>
        <p:spPr>
          <a:xfrm>
            <a:off x="501600" y="3670300"/>
            <a:ext cx="2400300" cy="1206500"/>
          </a:xfrm>
          <a:prstGeom prst="rect">
            <a:avLst/>
          </a:prstGeom>
        </p:spPr>
      </p:pic>
      <p:pic>
        <p:nvPicPr>
          <p:cNvPr id="5" name="Picture 4"/>
          <p:cNvPicPr>
            <a:picLocks noChangeAspect="1"/>
          </p:cNvPicPr>
          <p:nvPr/>
        </p:nvPicPr>
        <p:blipFill>
          <a:blip r:embed="rId16"/>
          <a:stretch>
            <a:fillRect/>
          </a:stretch>
        </p:blipFill>
        <p:spPr>
          <a:xfrm>
            <a:off x="8178046" y="1866433"/>
            <a:ext cx="1310798" cy="1310798"/>
          </a:xfrm>
          <a:prstGeom prst="rect">
            <a:avLst/>
          </a:prstGeom>
        </p:spPr>
      </p:pic>
      <p:sp>
        <p:nvSpPr>
          <p:cNvPr id="6" name="TextBox 5"/>
          <p:cNvSpPr txBox="1"/>
          <p:nvPr/>
        </p:nvSpPr>
        <p:spPr>
          <a:xfrm>
            <a:off x="7981701" y="829753"/>
            <a:ext cx="1615792" cy="754053"/>
          </a:xfrm>
          <a:prstGeom prst="rect">
            <a:avLst/>
          </a:prstGeom>
          <a:noFill/>
          <a:ln>
            <a:solidFill>
              <a:schemeClr val="tx1"/>
            </a:solidFill>
          </a:ln>
        </p:spPr>
        <p:txBody>
          <a:bodyPr wrap="none" lIns="45720" tIns="45720" rIns="45720" bIns="91440" rtlCol="0" anchor="t">
            <a:spAutoFit/>
          </a:bodyPr>
          <a:lstStyle/>
          <a:p>
            <a:r>
              <a:rPr lang="en-US" sz="4000" b="1" dirty="0" smtClean="0"/>
              <a:t>APICLI</a:t>
            </a:r>
          </a:p>
        </p:txBody>
      </p:sp>
      <p:sp>
        <p:nvSpPr>
          <p:cNvPr id="21" name="TextBox 20"/>
          <p:cNvSpPr txBox="1"/>
          <p:nvPr/>
        </p:nvSpPr>
        <p:spPr>
          <a:xfrm>
            <a:off x="6026208" y="761874"/>
            <a:ext cx="1746632" cy="754053"/>
          </a:xfrm>
          <a:prstGeom prst="rect">
            <a:avLst/>
          </a:prstGeom>
          <a:noFill/>
          <a:ln>
            <a:solidFill>
              <a:schemeClr val="tx1"/>
            </a:solidFill>
          </a:ln>
        </p:spPr>
        <p:txBody>
          <a:bodyPr wrap="none" lIns="45720" tIns="45720" rIns="45720" bIns="91440" rtlCol="0" anchor="t">
            <a:spAutoFit/>
          </a:bodyPr>
          <a:lstStyle/>
          <a:p>
            <a:r>
              <a:rPr lang="en-US" sz="4000" b="1" dirty="0" smtClean="0"/>
              <a:t>YADDA</a:t>
            </a:r>
          </a:p>
        </p:txBody>
      </p:sp>
      <p:sp>
        <p:nvSpPr>
          <p:cNvPr id="22" name="Freeform 47"/>
          <p:cNvSpPr>
            <a:spLocks noChangeAspect="1" noChangeArrowheads="1"/>
          </p:cNvSpPr>
          <p:nvPr/>
        </p:nvSpPr>
        <p:spPr bwMode="auto">
          <a:xfrm>
            <a:off x="3671013" y="2677256"/>
            <a:ext cx="226317" cy="258352"/>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sp>
        <p:nvSpPr>
          <p:cNvPr id="23" name="Freeform 47"/>
          <p:cNvSpPr>
            <a:spLocks noChangeAspect="1" noChangeArrowheads="1"/>
          </p:cNvSpPr>
          <p:nvPr/>
        </p:nvSpPr>
        <p:spPr bwMode="auto">
          <a:xfrm>
            <a:off x="3868996" y="1203583"/>
            <a:ext cx="226317" cy="258352"/>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sp>
        <p:nvSpPr>
          <p:cNvPr id="24" name="Freeform 47"/>
          <p:cNvSpPr>
            <a:spLocks noChangeAspect="1" noChangeArrowheads="1"/>
          </p:cNvSpPr>
          <p:nvPr/>
        </p:nvSpPr>
        <p:spPr bwMode="auto">
          <a:xfrm>
            <a:off x="2307991" y="3662127"/>
            <a:ext cx="226317" cy="258352"/>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sp>
        <p:nvSpPr>
          <p:cNvPr id="25" name="Freeform 47"/>
          <p:cNvSpPr>
            <a:spLocks noChangeAspect="1" noChangeArrowheads="1"/>
          </p:cNvSpPr>
          <p:nvPr/>
        </p:nvSpPr>
        <p:spPr bwMode="auto">
          <a:xfrm>
            <a:off x="9371176" y="571401"/>
            <a:ext cx="226317" cy="258352"/>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sp>
        <p:nvSpPr>
          <p:cNvPr id="26" name="Freeform 47"/>
          <p:cNvSpPr>
            <a:spLocks noChangeAspect="1" noChangeArrowheads="1"/>
          </p:cNvSpPr>
          <p:nvPr/>
        </p:nvSpPr>
        <p:spPr bwMode="auto">
          <a:xfrm>
            <a:off x="9342842" y="1829399"/>
            <a:ext cx="226317" cy="258352"/>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spTree>
    <p:extLst>
      <p:ext uri="{BB962C8B-B14F-4D97-AF65-F5344CB8AC3E}">
        <p14:creationId xmlns:p14="http://schemas.microsoft.com/office/powerpoint/2010/main" val="5153456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erstock_129038348.jpg"/>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0" y="-1"/>
            <a:ext cx="12179300" cy="6858001"/>
          </a:xfrm>
          <a:prstGeom prst="rect">
            <a:avLst/>
          </a:prstGeom>
        </p:spPr>
      </p:pic>
      <p:sp>
        <p:nvSpPr>
          <p:cNvPr id="8" name="Rectangle 7"/>
          <p:cNvSpPr/>
          <p:nvPr/>
        </p:nvSpPr>
        <p:spPr>
          <a:xfrm>
            <a:off x="-20872" y="-39224"/>
            <a:ext cx="12200172" cy="6897224"/>
          </a:xfrm>
          <a:prstGeom prst="rect">
            <a:avLst/>
          </a:prstGeom>
          <a:gradFill flip="none" rotWithShape="1">
            <a:gsLst>
              <a:gs pos="36000">
                <a:srgbClr val="FD2A00">
                  <a:alpha val="79000"/>
                </a:srgbClr>
              </a:gs>
              <a:gs pos="100000">
                <a:srgbClr val="940000">
                  <a:alpha val="84000"/>
                </a:srgbClr>
              </a:gs>
            </a:gsLst>
            <a:path path="circle">
              <a:fillToRect t="100000" r="100000"/>
            </a:path>
            <a:tileRect l="-100000" b="-100000"/>
          </a:gradFill>
          <a:ln w="12700" cap="flat" cmpd="sng" algn="ctr">
            <a:noFill/>
            <a:prstDash val="solid"/>
          </a:ln>
          <a:effectLst/>
        </p:spPr>
        <p:txBody>
          <a:bodyPr lIns="45683" tIns="22842" rIns="45683" bIns="22842" rtlCol="0" anchor="ctr"/>
          <a:lstStyle/>
          <a:p>
            <a:pPr algn="ctr" defTabSz="456834"/>
            <a:endParaRPr lang="en-US" sz="700" kern="0">
              <a:solidFill>
                <a:srgbClr val="FFFFFF"/>
              </a:solidFill>
              <a:latin typeface="Helvetica Neue Thin"/>
            </a:endParaRPr>
          </a:p>
        </p:txBody>
      </p:sp>
      <p:sp>
        <p:nvSpPr>
          <p:cNvPr id="11" name="TextBox 10"/>
          <p:cNvSpPr txBox="1"/>
          <p:nvPr/>
        </p:nvSpPr>
        <p:spPr>
          <a:xfrm>
            <a:off x="4290604" y="3370652"/>
            <a:ext cx="3593367" cy="938626"/>
          </a:xfrm>
          <a:prstGeom prst="rect">
            <a:avLst/>
          </a:prstGeom>
        </p:spPr>
        <p:txBody>
          <a:bodyPr vert="horz" wrap="none" lIns="121828" tIns="60914" rIns="121828" bIns="60914" rtlCol="0">
            <a:spAutoFit/>
          </a:bodyPr>
          <a:lstStyle/>
          <a:p>
            <a:pPr algn="ctr">
              <a:buClr>
                <a:schemeClr val="accent2"/>
              </a:buClr>
              <a:buSzPct val="80000"/>
            </a:pPr>
            <a:r>
              <a:rPr lang="en-US" sz="5300" kern="0" spc="13" dirty="0" smtClean="0">
                <a:solidFill>
                  <a:schemeClr val="bg1"/>
                </a:solidFill>
                <a:latin typeface="Helvetica Neue Thin"/>
                <a:cs typeface="Helvetica Neue Thin"/>
              </a:rPr>
              <a:t>Unit Testing</a:t>
            </a:r>
            <a:endParaRPr lang="en-US" sz="5300" kern="0" spc="13" dirty="0">
              <a:solidFill>
                <a:schemeClr val="bg1"/>
              </a:solidFill>
              <a:latin typeface="Helvetica Neue Thin"/>
              <a:cs typeface="Helvetica Neue Thin"/>
            </a:endParaRPr>
          </a:p>
        </p:txBody>
      </p:sp>
      <p:sp>
        <p:nvSpPr>
          <p:cNvPr id="7" name="Freeform 1"/>
          <p:cNvSpPr>
            <a:spLocks noChangeArrowheads="1"/>
          </p:cNvSpPr>
          <p:nvPr/>
        </p:nvSpPr>
        <p:spPr bwMode="auto">
          <a:xfrm>
            <a:off x="5277907" y="935453"/>
            <a:ext cx="1504564" cy="1429283"/>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1"/>
          </a:solidFill>
          <a:ln>
            <a:noFill/>
          </a:ln>
          <a:effectLst/>
        </p:spPr>
        <p:txBody>
          <a:bodyPr wrap="none" lIns="45683" tIns="22842" rIns="45683" bIns="22842" anchor="ctr"/>
          <a:lstStyle/>
          <a:p>
            <a:endParaRPr lang="en-US"/>
          </a:p>
        </p:txBody>
      </p:sp>
      <p:sp>
        <p:nvSpPr>
          <p:cNvPr id="2" name="Slide Number Placeholder 1"/>
          <p:cNvSpPr>
            <a:spLocks noGrp="1"/>
          </p:cNvSpPr>
          <p:nvPr>
            <p:ph type="sldNum" sz="quarter" idx="4"/>
          </p:nvPr>
        </p:nvSpPr>
        <p:spPr/>
        <p:txBody>
          <a:body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37</a:t>
            </a:fld>
            <a:endParaRPr lang="en-US" kern="1200" dirty="0">
              <a:solidFill>
                <a:srgbClr val="5A5A5A">
                  <a:lumMod val="40000"/>
                  <a:lumOff val="60000"/>
                </a:srgbClr>
              </a:solidFill>
              <a:ea typeface="+mn-ea"/>
            </a:endParaRPr>
          </a:p>
        </p:txBody>
      </p:sp>
    </p:spTree>
    <p:extLst>
      <p:ext uri="{BB962C8B-B14F-4D97-AF65-F5344CB8AC3E}">
        <p14:creationId xmlns:p14="http://schemas.microsoft.com/office/powerpoint/2010/main" val="42027927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API Proxy Testing</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38</a:t>
            </a:fld>
            <a:endParaRPr lang="en-US" dirty="0"/>
          </a:p>
        </p:txBody>
      </p:sp>
      <p:sp>
        <p:nvSpPr>
          <p:cNvPr id="9" name="Footer Placeholder 8"/>
          <p:cNvSpPr>
            <a:spLocks noGrp="1"/>
          </p:cNvSpPr>
          <p:nvPr>
            <p:ph type="ftr" sz="quarter" idx="3"/>
          </p:nvPr>
        </p:nvSpPr>
        <p:spPr/>
        <p:txBody>
          <a:bodyPr/>
          <a:lstStyle/>
          <a:p>
            <a:r>
              <a:rPr lang="en-US" smtClean="0"/>
              <a:t>©2015 Apigee. All Rights Reserved. </a:t>
            </a:r>
            <a:endParaRPr lang="en-US" dirty="0"/>
          </a:p>
        </p:txBody>
      </p:sp>
      <p:grpSp>
        <p:nvGrpSpPr>
          <p:cNvPr id="5" name="Group 4"/>
          <p:cNvGrpSpPr/>
          <p:nvPr/>
        </p:nvGrpSpPr>
        <p:grpSpPr>
          <a:xfrm>
            <a:off x="632511" y="2181828"/>
            <a:ext cx="10232210" cy="2494345"/>
            <a:chOff x="787178" y="2084666"/>
            <a:chExt cx="10232210" cy="2494345"/>
          </a:xfrm>
        </p:grpSpPr>
        <p:sp>
          <p:nvSpPr>
            <p:cNvPr id="10" name="TextBox 9"/>
            <p:cNvSpPr txBox="1"/>
            <p:nvPr/>
          </p:nvSpPr>
          <p:spPr>
            <a:xfrm>
              <a:off x="3252850" y="2494020"/>
              <a:ext cx="7766538" cy="1862048"/>
            </a:xfrm>
            <a:prstGeom prst="rect">
              <a:avLst/>
            </a:prstGeom>
            <a:noFill/>
          </p:spPr>
          <p:txBody>
            <a:bodyPr wrap="square" lIns="45720" tIns="45720" rIns="45720" bIns="91440" rtlCol="0" anchor="t">
              <a:spAutoFit/>
            </a:bodyPr>
            <a:lstStyle/>
            <a:p>
              <a:pPr algn="r"/>
              <a:r>
                <a:rPr lang="en-US" sz="2800" dirty="0" smtClean="0"/>
                <a:t>Do you think it is possible to test an Apigee proxy </a:t>
              </a:r>
            </a:p>
            <a:p>
              <a:pPr algn="r"/>
              <a:r>
                <a:rPr lang="en-US" sz="2800" dirty="0"/>
                <a:t>f</a:t>
              </a:r>
              <a:r>
                <a:rPr lang="en-US" sz="2800" dirty="0" smtClean="0"/>
                <a:t>ully with integration testing?</a:t>
              </a:r>
            </a:p>
            <a:p>
              <a:pPr algn="r"/>
              <a:endParaRPr lang="en-US" sz="2800" dirty="0"/>
            </a:p>
            <a:p>
              <a:pPr algn="r"/>
              <a:r>
                <a:rPr lang="en-US" sz="2800" dirty="0" smtClean="0"/>
                <a:t>No…</a:t>
              </a:r>
              <a:endParaRPr lang="en-US" sz="2800" dirty="0"/>
            </a:p>
          </p:txBody>
        </p:sp>
        <p:pic>
          <p:nvPicPr>
            <p:cNvPr id="3" name="Picture 2"/>
            <p:cNvPicPr>
              <a:picLocks noChangeAspect="1"/>
            </p:cNvPicPr>
            <p:nvPr/>
          </p:nvPicPr>
          <p:blipFill>
            <a:blip r:embed="rId3"/>
            <a:stretch>
              <a:fillRect/>
            </a:stretch>
          </p:blipFill>
          <p:spPr>
            <a:xfrm>
              <a:off x="787178" y="2084666"/>
              <a:ext cx="2494345" cy="2494345"/>
            </a:xfrm>
            <a:prstGeom prst="rect">
              <a:avLst/>
            </a:prstGeom>
          </p:spPr>
        </p:pic>
      </p:grpSp>
    </p:spTree>
    <p:extLst>
      <p:ext uri="{BB962C8B-B14F-4D97-AF65-F5344CB8AC3E}">
        <p14:creationId xmlns:p14="http://schemas.microsoft.com/office/powerpoint/2010/main" val="30481246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API </a:t>
            </a:r>
            <a:r>
              <a:rPr lang="en-US" dirty="0"/>
              <a:t>Proxy </a:t>
            </a:r>
            <a:r>
              <a:rPr lang="en-US" dirty="0" smtClean="0"/>
              <a:t>Testing – </a:t>
            </a:r>
            <a:r>
              <a:rPr lang="en-US" dirty="0"/>
              <a:t>Integration test enough?</a:t>
            </a:r>
          </a:p>
        </p:txBody>
      </p:sp>
      <p:sp>
        <p:nvSpPr>
          <p:cNvPr id="2" name="Slide Number Placeholder 1"/>
          <p:cNvSpPr>
            <a:spLocks noGrp="1"/>
          </p:cNvSpPr>
          <p:nvPr>
            <p:ph type="sldNum" sz="quarter" idx="4"/>
          </p:nvPr>
        </p:nvSpPr>
        <p:spPr/>
        <p:txBody>
          <a:bodyPr/>
          <a:lstStyle/>
          <a:p>
            <a:fld id="{9A68FE36-BDA6-4A87-8648-115964FC2835}" type="slidenum">
              <a:rPr lang="en-US" smtClean="0"/>
              <a:pPr/>
              <a:t>39</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sp>
        <p:nvSpPr>
          <p:cNvPr id="21" name="Freeform 47"/>
          <p:cNvSpPr>
            <a:spLocks noChangeAspect="1" noChangeArrowheads="1"/>
          </p:cNvSpPr>
          <p:nvPr/>
        </p:nvSpPr>
        <p:spPr bwMode="auto">
          <a:xfrm>
            <a:off x="5639453" y="3890809"/>
            <a:ext cx="1080000" cy="1232874"/>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grpSp>
        <p:nvGrpSpPr>
          <p:cNvPr id="22" name="Group 21"/>
          <p:cNvGrpSpPr/>
          <p:nvPr/>
        </p:nvGrpSpPr>
        <p:grpSpPr>
          <a:xfrm>
            <a:off x="5898458" y="1734318"/>
            <a:ext cx="565312" cy="564420"/>
            <a:chOff x="1597025" y="1746250"/>
            <a:chExt cx="1155700" cy="1152525"/>
          </a:xfrm>
          <a:solidFill>
            <a:srgbClr val="FA2706"/>
          </a:solidFill>
        </p:grpSpPr>
        <p:sp>
          <p:nvSpPr>
            <p:cNvPr id="23" name="Freeform 1"/>
            <p:cNvSpPr>
              <a:spLocks noChangeArrowheads="1"/>
            </p:cNvSpPr>
            <p:nvPr/>
          </p:nvSpPr>
          <p:spPr bwMode="auto">
            <a:xfrm>
              <a:off x="1936750" y="1947863"/>
              <a:ext cx="328613" cy="430212"/>
            </a:xfrm>
            <a:custGeom>
              <a:avLst/>
              <a:gdLst>
                <a:gd name="T0" fmla="*/ 912 w 913"/>
                <a:gd name="T1" fmla="*/ 868 h 1193"/>
                <a:gd name="T2" fmla="*/ 825 w 913"/>
                <a:gd name="T3" fmla="*/ 994 h 1193"/>
                <a:gd name="T4" fmla="*/ 512 w 913"/>
                <a:gd name="T5" fmla="*/ 1176 h 1193"/>
                <a:gd name="T6" fmla="*/ 338 w 913"/>
                <a:gd name="T7" fmla="*/ 1192 h 1193"/>
                <a:gd name="T8" fmla="*/ 65 w 913"/>
                <a:gd name="T9" fmla="*/ 1040 h 1193"/>
                <a:gd name="T10" fmla="*/ 0 w 913"/>
                <a:gd name="T11" fmla="*/ 893 h 1193"/>
                <a:gd name="T12" fmla="*/ 218 w 913"/>
                <a:gd name="T13" fmla="*/ 154 h 1193"/>
                <a:gd name="T14" fmla="*/ 332 w 913"/>
                <a:gd name="T15" fmla="*/ 51 h 1193"/>
                <a:gd name="T16" fmla="*/ 719 w 913"/>
                <a:gd name="T17" fmla="*/ 0 h 1193"/>
                <a:gd name="T18" fmla="*/ 912 w 913"/>
                <a:gd name="T19" fmla="*/ 86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1193">
                  <a:moveTo>
                    <a:pt x="912" y="868"/>
                  </a:moveTo>
                  <a:cubicBezTo>
                    <a:pt x="858" y="895"/>
                    <a:pt x="827" y="937"/>
                    <a:pt x="825" y="994"/>
                  </a:cubicBezTo>
                  <a:cubicBezTo>
                    <a:pt x="719" y="1056"/>
                    <a:pt x="616" y="1116"/>
                    <a:pt x="512" y="1176"/>
                  </a:cubicBezTo>
                  <a:cubicBezTo>
                    <a:pt x="426" y="1136"/>
                    <a:pt x="399" y="1153"/>
                    <a:pt x="338" y="1192"/>
                  </a:cubicBezTo>
                  <a:cubicBezTo>
                    <a:pt x="244" y="1152"/>
                    <a:pt x="155" y="1100"/>
                    <a:pt x="65" y="1040"/>
                  </a:cubicBezTo>
                  <a:cubicBezTo>
                    <a:pt x="71" y="982"/>
                    <a:pt x="56" y="929"/>
                    <a:pt x="0" y="893"/>
                  </a:cubicBezTo>
                  <a:cubicBezTo>
                    <a:pt x="38" y="636"/>
                    <a:pt x="114" y="392"/>
                    <a:pt x="218" y="154"/>
                  </a:cubicBezTo>
                  <a:cubicBezTo>
                    <a:pt x="270" y="135"/>
                    <a:pt x="310" y="103"/>
                    <a:pt x="332" y="51"/>
                  </a:cubicBezTo>
                  <a:cubicBezTo>
                    <a:pt x="459" y="22"/>
                    <a:pt x="587" y="7"/>
                    <a:pt x="719" y="0"/>
                  </a:cubicBezTo>
                  <a:cubicBezTo>
                    <a:pt x="848" y="276"/>
                    <a:pt x="909" y="565"/>
                    <a:pt x="912" y="86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
            <p:cNvSpPr>
              <a:spLocks noChangeArrowheads="1"/>
            </p:cNvSpPr>
            <p:nvPr/>
          </p:nvSpPr>
          <p:spPr bwMode="auto">
            <a:xfrm>
              <a:off x="1597025" y="2124075"/>
              <a:ext cx="301625" cy="406400"/>
            </a:xfrm>
            <a:custGeom>
              <a:avLst/>
              <a:gdLst>
                <a:gd name="T0" fmla="*/ 368 w 839"/>
                <a:gd name="T1" fmla="*/ 0 h 1130"/>
                <a:gd name="T2" fmla="*/ 426 w 839"/>
                <a:gd name="T3" fmla="*/ 13 h 1130"/>
                <a:gd name="T4" fmla="*/ 762 w 839"/>
                <a:gd name="T5" fmla="*/ 479 h 1130"/>
                <a:gd name="T6" fmla="*/ 822 w 839"/>
                <a:gd name="T7" fmla="*/ 628 h 1130"/>
                <a:gd name="T8" fmla="*/ 838 w 839"/>
                <a:gd name="T9" fmla="*/ 1052 h 1130"/>
                <a:gd name="T10" fmla="*/ 755 w 839"/>
                <a:gd name="T11" fmla="*/ 1129 h 1130"/>
                <a:gd name="T12" fmla="*/ 88 w 839"/>
                <a:gd name="T13" fmla="*/ 1061 h 1130"/>
                <a:gd name="T14" fmla="*/ 33 w 839"/>
                <a:gd name="T15" fmla="*/ 862 h 1130"/>
                <a:gd name="T16" fmla="*/ 4 w 839"/>
                <a:gd name="T17" fmla="*/ 515 h 1130"/>
                <a:gd name="T18" fmla="*/ 14 w 839"/>
                <a:gd name="T19" fmla="*/ 463 h 1130"/>
                <a:gd name="T20" fmla="*/ 368 w 839"/>
                <a:gd name="T21"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9" h="1130">
                  <a:moveTo>
                    <a:pt x="368" y="0"/>
                  </a:moveTo>
                  <a:cubicBezTo>
                    <a:pt x="389" y="5"/>
                    <a:pt x="405" y="8"/>
                    <a:pt x="426" y="13"/>
                  </a:cubicBezTo>
                  <a:cubicBezTo>
                    <a:pt x="503" y="190"/>
                    <a:pt x="614" y="347"/>
                    <a:pt x="762" y="479"/>
                  </a:cubicBezTo>
                  <a:cubicBezTo>
                    <a:pt x="750" y="541"/>
                    <a:pt x="767" y="592"/>
                    <a:pt x="822" y="628"/>
                  </a:cubicBezTo>
                  <a:cubicBezTo>
                    <a:pt x="819" y="771"/>
                    <a:pt x="817" y="912"/>
                    <a:pt x="838" y="1052"/>
                  </a:cubicBezTo>
                  <a:cubicBezTo>
                    <a:pt x="812" y="1076"/>
                    <a:pt x="786" y="1100"/>
                    <a:pt x="755" y="1129"/>
                  </a:cubicBezTo>
                  <a:cubicBezTo>
                    <a:pt x="542" y="1066"/>
                    <a:pt x="321" y="1007"/>
                    <a:pt x="88" y="1061"/>
                  </a:cubicBezTo>
                  <a:cubicBezTo>
                    <a:pt x="61" y="996"/>
                    <a:pt x="47" y="929"/>
                    <a:pt x="33" y="862"/>
                  </a:cubicBezTo>
                  <a:cubicBezTo>
                    <a:pt x="10" y="748"/>
                    <a:pt x="0" y="632"/>
                    <a:pt x="4" y="515"/>
                  </a:cubicBezTo>
                  <a:cubicBezTo>
                    <a:pt x="4" y="497"/>
                    <a:pt x="7" y="478"/>
                    <a:pt x="14" y="463"/>
                  </a:cubicBezTo>
                  <a:cubicBezTo>
                    <a:pt x="100" y="285"/>
                    <a:pt x="218" y="131"/>
                    <a:pt x="3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3"/>
            <p:cNvSpPr>
              <a:spLocks noChangeArrowheads="1"/>
            </p:cNvSpPr>
            <p:nvPr/>
          </p:nvSpPr>
          <p:spPr bwMode="auto">
            <a:xfrm>
              <a:off x="2182813" y="2473325"/>
              <a:ext cx="331787" cy="276225"/>
            </a:xfrm>
            <a:custGeom>
              <a:avLst/>
              <a:gdLst>
                <a:gd name="T0" fmla="*/ 841 w 921"/>
                <a:gd name="T1" fmla="*/ 0 h 767"/>
                <a:gd name="T2" fmla="*/ 920 w 921"/>
                <a:gd name="T3" fmla="*/ 84 h 767"/>
                <a:gd name="T4" fmla="*/ 910 w 921"/>
                <a:gd name="T5" fmla="*/ 222 h 767"/>
                <a:gd name="T6" fmla="*/ 824 w 921"/>
                <a:gd name="T7" fmla="*/ 307 h 767"/>
                <a:gd name="T8" fmla="*/ 240 w 921"/>
                <a:gd name="T9" fmla="*/ 766 h 767"/>
                <a:gd name="T10" fmla="*/ 25 w 921"/>
                <a:gd name="T11" fmla="*/ 610 h 767"/>
                <a:gd name="T12" fmla="*/ 0 w 921"/>
                <a:gd name="T13" fmla="*/ 519 h 767"/>
                <a:gd name="T14" fmla="*/ 219 w 921"/>
                <a:gd name="T15" fmla="*/ 70 h 767"/>
                <a:gd name="T16" fmla="*/ 322 w 921"/>
                <a:gd name="T17" fmla="*/ 11 h 767"/>
                <a:gd name="T18" fmla="*/ 841 w 921"/>
                <a:gd name="T19" fmla="*/ 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1" h="767">
                  <a:moveTo>
                    <a:pt x="841" y="0"/>
                  </a:moveTo>
                  <a:cubicBezTo>
                    <a:pt x="868" y="29"/>
                    <a:pt x="890" y="53"/>
                    <a:pt x="920" y="84"/>
                  </a:cubicBezTo>
                  <a:cubicBezTo>
                    <a:pt x="917" y="126"/>
                    <a:pt x="913" y="180"/>
                    <a:pt x="910" y="222"/>
                  </a:cubicBezTo>
                  <a:cubicBezTo>
                    <a:pt x="877" y="255"/>
                    <a:pt x="851" y="281"/>
                    <a:pt x="824" y="307"/>
                  </a:cubicBezTo>
                  <a:cubicBezTo>
                    <a:pt x="599" y="419"/>
                    <a:pt x="404" y="570"/>
                    <a:pt x="240" y="766"/>
                  </a:cubicBezTo>
                  <a:cubicBezTo>
                    <a:pt x="167" y="713"/>
                    <a:pt x="96" y="661"/>
                    <a:pt x="25" y="610"/>
                  </a:cubicBezTo>
                  <a:cubicBezTo>
                    <a:pt x="17" y="581"/>
                    <a:pt x="9" y="553"/>
                    <a:pt x="0" y="519"/>
                  </a:cubicBezTo>
                  <a:cubicBezTo>
                    <a:pt x="90" y="382"/>
                    <a:pt x="164" y="231"/>
                    <a:pt x="219" y="70"/>
                  </a:cubicBezTo>
                  <a:cubicBezTo>
                    <a:pt x="263" y="67"/>
                    <a:pt x="294" y="44"/>
                    <a:pt x="322" y="11"/>
                  </a:cubicBezTo>
                  <a:cubicBezTo>
                    <a:pt x="496" y="25"/>
                    <a:pt x="671" y="26"/>
                    <a:pt x="84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4"/>
            <p:cNvSpPr>
              <a:spLocks noChangeArrowheads="1"/>
            </p:cNvSpPr>
            <p:nvPr/>
          </p:nvSpPr>
          <p:spPr bwMode="auto">
            <a:xfrm>
              <a:off x="2233613" y="1946275"/>
              <a:ext cx="249237" cy="323850"/>
            </a:xfrm>
            <a:custGeom>
              <a:avLst/>
              <a:gdLst>
                <a:gd name="T0" fmla="*/ 469 w 693"/>
                <a:gd name="T1" fmla="*/ 113 h 898"/>
                <a:gd name="T2" fmla="*/ 692 w 693"/>
                <a:gd name="T3" fmla="*/ 668 h 898"/>
                <a:gd name="T4" fmla="*/ 658 w 693"/>
                <a:gd name="T5" fmla="*/ 741 h 898"/>
                <a:gd name="T6" fmla="*/ 207 w 693"/>
                <a:gd name="T7" fmla="*/ 897 h 898"/>
                <a:gd name="T8" fmla="*/ 181 w 693"/>
                <a:gd name="T9" fmla="*/ 878 h 898"/>
                <a:gd name="T10" fmla="*/ 0 w 693"/>
                <a:gd name="T11" fmla="*/ 5 h 898"/>
                <a:gd name="T12" fmla="*/ 337 w 693"/>
                <a:gd name="T13" fmla="*/ 22 h 898"/>
                <a:gd name="T14" fmla="*/ 469 w 693"/>
                <a:gd name="T15" fmla="*/ 113 h 8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3" h="898">
                  <a:moveTo>
                    <a:pt x="469" y="113"/>
                  </a:moveTo>
                  <a:cubicBezTo>
                    <a:pt x="567" y="293"/>
                    <a:pt x="642" y="476"/>
                    <a:pt x="692" y="668"/>
                  </a:cubicBezTo>
                  <a:cubicBezTo>
                    <a:pt x="679" y="695"/>
                    <a:pt x="668" y="720"/>
                    <a:pt x="658" y="741"/>
                  </a:cubicBezTo>
                  <a:cubicBezTo>
                    <a:pt x="507" y="793"/>
                    <a:pt x="358" y="845"/>
                    <a:pt x="207" y="897"/>
                  </a:cubicBezTo>
                  <a:cubicBezTo>
                    <a:pt x="201" y="893"/>
                    <a:pt x="192" y="886"/>
                    <a:pt x="181" y="878"/>
                  </a:cubicBezTo>
                  <a:cubicBezTo>
                    <a:pt x="181" y="577"/>
                    <a:pt x="121" y="287"/>
                    <a:pt x="0" y="5"/>
                  </a:cubicBezTo>
                  <a:cubicBezTo>
                    <a:pt x="115" y="0"/>
                    <a:pt x="224" y="7"/>
                    <a:pt x="337" y="22"/>
                  </a:cubicBezTo>
                  <a:cubicBezTo>
                    <a:pt x="365" y="74"/>
                    <a:pt x="410" y="104"/>
                    <a:pt x="469" y="1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5"/>
            <p:cNvSpPr>
              <a:spLocks noChangeArrowheads="1"/>
            </p:cNvSpPr>
            <p:nvPr/>
          </p:nvSpPr>
          <p:spPr bwMode="auto">
            <a:xfrm>
              <a:off x="1749425" y="1763713"/>
              <a:ext cx="328613" cy="279400"/>
            </a:xfrm>
            <a:custGeom>
              <a:avLst/>
              <a:gdLst>
                <a:gd name="T0" fmla="*/ 600 w 913"/>
                <a:gd name="T1" fmla="*/ 528 h 778"/>
                <a:gd name="T2" fmla="*/ 75 w 913"/>
                <a:gd name="T3" fmla="*/ 777 h 778"/>
                <a:gd name="T4" fmla="*/ 29 w 913"/>
                <a:gd name="T5" fmla="*/ 765 h 778"/>
                <a:gd name="T6" fmla="*/ 11 w 913"/>
                <a:gd name="T7" fmla="*/ 458 h 778"/>
                <a:gd name="T8" fmla="*/ 781 w 913"/>
                <a:gd name="T9" fmla="*/ 0 h 778"/>
                <a:gd name="T10" fmla="*/ 912 w 913"/>
                <a:gd name="T11" fmla="*/ 71 h 778"/>
                <a:gd name="T12" fmla="*/ 912 w 913"/>
                <a:gd name="T13" fmla="*/ 130 h 778"/>
                <a:gd name="T14" fmla="*/ 742 w 913"/>
                <a:gd name="T15" fmla="*/ 427 h 778"/>
                <a:gd name="T16" fmla="*/ 600 w 913"/>
                <a:gd name="T17" fmla="*/ 52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778">
                  <a:moveTo>
                    <a:pt x="600" y="528"/>
                  </a:moveTo>
                  <a:cubicBezTo>
                    <a:pt x="411" y="587"/>
                    <a:pt x="237" y="670"/>
                    <a:pt x="75" y="777"/>
                  </a:cubicBezTo>
                  <a:cubicBezTo>
                    <a:pt x="59" y="773"/>
                    <a:pt x="45" y="769"/>
                    <a:pt x="29" y="765"/>
                  </a:cubicBezTo>
                  <a:cubicBezTo>
                    <a:pt x="10" y="663"/>
                    <a:pt x="0" y="561"/>
                    <a:pt x="11" y="458"/>
                  </a:cubicBezTo>
                  <a:cubicBezTo>
                    <a:pt x="224" y="231"/>
                    <a:pt x="480" y="80"/>
                    <a:pt x="781" y="0"/>
                  </a:cubicBezTo>
                  <a:cubicBezTo>
                    <a:pt x="829" y="14"/>
                    <a:pt x="871" y="41"/>
                    <a:pt x="912" y="71"/>
                  </a:cubicBezTo>
                  <a:cubicBezTo>
                    <a:pt x="912" y="92"/>
                    <a:pt x="912" y="112"/>
                    <a:pt x="912" y="130"/>
                  </a:cubicBezTo>
                  <a:cubicBezTo>
                    <a:pt x="855" y="229"/>
                    <a:pt x="799" y="327"/>
                    <a:pt x="742" y="427"/>
                  </a:cubicBezTo>
                  <a:cubicBezTo>
                    <a:pt x="679" y="435"/>
                    <a:pt x="630" y="466"/>
                    <a:pt x="600" y="5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6"/>
            <p:cNvSpPr>
              <a:spLocks noChangeArrowheads="1"/>
            </p:cNvSpPr>
            <p:nvPr/>
          </p:nvSpPr>
          <p:spPr bwMode="auto">
            <a:xfrm>
              <a:off x="2435225" y="1963738"/>
              <a:ext cx="303213" cy="242887"/>
            </a:xfrm>
            <a:custGeom>
              <a:avLst/>
              <a:gdLst>
                <a:gd name="T0" fmla="*/ 738 w 842"/>
                <a:gd name="T1" fmla="*/ 342 h 673"/>
                <a:gd name="T2" fmla="*/ 841 w 842"/>
                <a:gd name="T3" fmla="*/ 672 h 673"/>
                <a:gd name="T4" fmla="*/ 336 w 842"/>
                <a:gd name="T5" fmla="*/ 650 h 673"/>
                <a:gd name="T6" fmla="*/ 225 w 842"/>
                <a:gd name="T7" fmla="*/ 583 h 673"/>
                <a:gd name="T8" fmla="*/ 0 w 842"/>
                <a:gd name="T9" fmla="*/ 24 h 673"/>
                <a:gd name="T10" fmla="*/ 738 w 842"/>
                <a:gd name="T11" fmla="*/ 342 h 673"/>
              </a:gdLst>
              <a:ahLst/>
              <a:cxnLst>
                <a:cxn ang="0">
                  <a:pos x="T0" y="T1"/>
                </a:cxn>
                <a:cxn ang="0">
                  <a:pos x="T2" y="T3"/>
                </a:cxn>
                <a:cxn ang="0">
                  <a:pos x="T4" y="T5"/>
                </a:cxn>
                <a:cxn ang="0">
                  <a:pos x="T6" y="T7"/>
                </a:cxn>
                <a:cxn ang="0">
                  <a:pos x="T8" y="T9"/>
                </a:cxn>
                <a:cxn ang="0">
                  <a:pos x="T10" y="T11"/>
                </a:cxn>
              </a:cxnLst>
              <a:rect l="0" t="0" r="r" b="b"/>
              <a:pathLst>
                <a:path w="842" h="673">
                  <a:moveTo>
                    <a:pt x="738" y="342"/>
                  </a:moveTo>
                  <a:cubicBezTo>
                    <a:pt x="790" y="458"/>
                    <a:pt x="832" y="592"/>
                    <a:pt x="841" y="672"/>
                  </a:cubicBezTo>
                  <a:cubicBezTo>
                    <a:pt x="670" y="626"/>
                    <a:pt x="498" y="627"/>
                    <a:pt x="336" y="650"/>
                  </a:cubicBezTo>
                  <a:cubicBezTo>
                    <a:pt x="296" y="626"/>
                    <a:pt x="264" y="607"/>
                    <a:pt x="225" y="583"/>
                  </a:cubicBezTo>
                  <a:cubicBezTo>
                    <a:pt x="174" y="394"/>
                    <a:pt x="99" y="204"/>
                    <a:pt x="0" y="24"/>
                  </a:cubicBezTo>
                  <a:cubicBezTo>
                    <a:pt x="103" y="0"/>
                    <a:pt x="537" y="188"/>
                    <a:pt x="738" y="34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7"/>
            <p:cNvSpPr>
              <a:spLocks noChangeArrowheads="1"/>
            </p:cNvSpPr>
            <p:nvPr/>
          </p:nvSpPr>
          <p:spPr bwMode="auto">
            <a:xfrm>
              <a:off x="2286000" y="2247900"/>
              <a:ext cx="231775" cy="201613"/>
            </a:xfrm>
            <a:custGeom>
              <a:avLst/>
              <a:gdLst>
                <a:gd name="T0" fmla="*/ 602 w 645"/>
                <a:gd name="T1" fmla="*/ 43 h 558"/>
                <a:gd name="T2" fmla="*/ 644 w 645"/>
                <a:gd name="T3" fmla="*/ 441 h 558"/>
                <a:gd name="T4" fmla="*/ 607 w 645"/>
                <a:gd name="T5" fmla="*/ 481 h 558"/>
                <a:gd name="T6" fmla="*/ 574 w 645"/>
                <a:gd name="T7" fmla="*/ 524 h 558"/>
                <a:gd name="T8" fmla="*/ 61 w 645"/>
                <a:gd name="T9" fmla="*/ 541 h 558"/>
                <a:gd name="T10" fmla="*/ 0 w 645"/>
                <a:gd name="T11" fmla="*/ 458 h 558"/>
                <a:gd name="T12" fmla="*/ 29 w 645"/>
                <a:gd name="T13" fmla="*/ 274 h 558"/>
                <a:gd name="T14" fmla="*/ 108 w 645"/>
                <a:gd name="T15" fmla="*/ 150 h 558"/>
                <a:gd name="T16" fmla="*/ 542 w 645"/>
                <a:gd name="T17" fmla="*/ 0 h 558"/>
                <a:gd name="T18" fmla="*/ 602 w 645"/>
                <a:gd name="T19" fmla="*/ 4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5" h="558">
                  <a:moveTo>
                    <a:pt x="602" y="43"/>
                  </a:moveTo>
                  <a:cubicBezTo>
                    <a:pt x="616" y="174"/>
                    <a:pt x="630" y="309"/>
                    <a:pt x="644" y="441"/>
                  </a:cubicBezTo>
                  <a:cubicBezTo>
                    <a:pt x="629" y="458"/>
                    <a:pt x="617" y="469"/>
                    <a:pt x="607" y="481"/>
                  </a:cubicBezTo>
                  <a:cubicBezTo>
                    <a:pt x="596" y="494"/>
                    <a:pt x="587" y="507"/>
                    <a:pt x="574" y="524"/>
                  </a:cubicBezTo>
                  <a:cubicBezTo>
                    <a:pt x="406" y="555"/>
                    <a:pt x="233" y="557"/>
                    <a:pt x="61" y="541"/>
                  </a:cubicBezTo>
                  <a:cubicBezTo>
                    <a:pt x="41" y="514"/>
                    <a:pt x="22" y="488"/>
                    <a:pt x="0" y="458"/>
                  </a:cubicBezTo>
                  <a:cubicBezTo>
                    <a:pt x="9" y="401"/>
                    <a:pt x="19" y="340"/>
                    <a:pt x="29" y="274"/>
                  </a:cubicBezTo>
                  <a:cubicBezTo>
                    <a:pt x="74" y="249"/>
                    <a:pt x="108" y="211"/>
                    <a:pt x="108" y="150"/>
                  </a:cubicBezTo>
                  <a:cubicBezTo>
                    <a:pt x="250" y="87"/>
                    <a:pt x="394" y="36"/>
                    <a:pt x="542" y="0"/>
                  </a:cubicBezTo>
                  <a:cubicBezTo>
                    <a:pt x="562" y="14"/>
                    <a:pt x="579" y="26"/>
                    <a:pt x="602" y="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8"/>
            <p:cNvSpPr>
              <a:spLocks noChangeArrowheads="1"/>
            </p:cNvSpPr>
            <p:nvPr/>
          </p:nvSpPr>
          <p:spPr bwMode="auto">
            <a:xfrm>
              <a:off x="1968500" y="2441575"/>
              <a:ext cx="260350" cy="206375"/>
            </a:xfrm>
            <a:custGeom>
              <a:avLst/>
              <a:gdLst>
                <a:gd name="T0" fmla="*/ 512 w 725"/>
                <a:gd name="T1" fmla="*/ 561 h 574"/>
                <a:gd name="T2" fmla="*/ 467 w 725"/>
                <a:gd name="T3" fmla="*/ 564 h 574"/>
                <a:gd name="T4" fmla="*/ 430 w 725"/>
                <a:gd name="T5" fmla="*/ 573 h 574"/>
                <a:gd name="T6" fmla="*/ 20 w 725"/>
                <a:gd name="T7" fmla="*/ 359 h 574"/>
                <a:gd name="T8" fmla="*/ 0 w 725"/>
                <a:gd name="T9" fmla="*/ 264 h 574"/>
                <a:gd name="T10" fmla="*/ 283 w 725"/>
                <a:gd name="T11" fmla="*/ 21 h 574"/>
                <a:gd name="T12" fmla="*/ 433 w 725"/>
                <a:gd name="T13" fmla="*/ 0 h 574"/>
                <a:gd name="T14" fmla="*/ 685 w 725"/>
                <a:gd name="T15" fmla="*/ 67 h 574"/>
                <a:gd name="T16" fmla="*/ 724 w 725"/>
                <a:gd name="T17" fmla="*/ 129 h 574"/>
                <a:gd name="T18" fmla="*/ 512 w 725"/>
                <a:gd name="T19" fmla="*/ 56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5" h="574">
                  <a:moveTo>
                    <a:pt x="512" y="561"/>
                  </a:moveTo>
                  <a:cubicBezTo>
                    <a:pt x="496" y="562"/>
                    <a:pt x="482" y="561"/>
                    <a:pt x="467" y="564"/>
                  </a:cubicBezTo>
                  <a:cubicBezTo>
                    <a:pt x="454" y="565"/>
                    <a:pt x="442" y="570"/>
                    <a:pt x="430" y="573"/>
                  </a:cubicBezTo>
                  <a:cubicBezTo>
                    <a:pt x="293" y="502"/>
                    <a:pt x="157" y="431"/>
                    <a:pt x="20" y="359"/>
                  </a:cubicBezTo>
                  <a:cubicBezTo>
                    <a:pt x="14" y="331"/>
                    <a:pt x="7" y="301"/>
                    <a:pt x="0" y="264"/>
                  </a:cubicBezTo>
                  <a:cubicBezTo>
                    <a:pt x="92" y="184"/>
                    <a:pt x="188" y="103"/>
                    <a:pt x="283" y="21"/>
                  </a:cubicBezTo>
                  <a:cubicBezTo>
                    <a:pt x="340" y="40"/>
                    <a:pt x="390" y="37"/>
                    <a:pt x="433" y="0"/>
                  </a:cubicBezTo>
                  <a:cubicBezTo>
                    <a:pt x="517" y="23"/>
                    <a:pt x="600" y="44"/>
                    <a:pt x="685" y="67"/>
                  </a:cubicBezTo>
                  <a:cubicBezTo>
                    <a:pt x="696" y="85"/>
                    <a:pt x="709" y="105"/>
                    <a:pt x="724" y="129"/>
                  </a:cubicBezTo>
                  <a:cubicBezTo>
                    <a:pt x="675" y="281"/>
                    <a:pt x="603" y="425"/>
                    <a:pt x="512" y="5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9"/>
            <p:cNvSpPr>
              <a:spLocks noChangeArrowheads="1"/>
            </p:cNvSpPr>
            <p:nvPr/>
          </p:nvSpPr>
          <p:spPr bwMode="auto">
            <a:xfrm>
              <a:off x="2536825" y="2224088"/>
              <a:ext cx="215900" cy="196850"/>
            </a:xfrm>
            <a:custGeom>
              <a:avLst/>
              <a:gdLst>
                <a:gd name="T0" fmla="*/ 582 w 598"/>
                <a:gd name="T1" fmla="*/ 64 h 549"/>
                <a:gd name="T2" fmla="*/ 597 w 598"/>
                <a:gd name="T3" fmla="*/ 284 h 549"/>
                <a:gd name="T4" fmla="*/ 92 w 598"/>
                <a:gd name="T5" fmla="*/ 548 h 549"/>
                <a:gd name="T6" fmla="*/ 41 w 598"/>
                <a:gd name="T7" fmla="*/ 506 h 549"/>
                <a:gd name="T8" fmla="*/ 0 w 598"/>
                <a:gd name="T9" fmla="*/ 113 h 549"/>
                <a:gd name="T10" fmla="*/ 73 w 598"/>
                <a:gd name="T11" fmla="*/ 24 h 549"/>
                <a:gd name="T12" fmla="*/ 582 w 598"/>
                <a:gd name="T13" fmla="*/ 64 h 549"/>
              </a:gdLst>
              <a:ahLst/>
              <a:cxnLst>
                <a:cxn ang="0">
                  <a:pos x="T0" y="T1"/>
                </a:cxn>
                <a:cxn ang="0">
                  <a:pos x="T2" y="T3"/>
                </a:cxn>
                <a:cxn ang="0">
                  <a:pos x="T4" y="T5"/>
                </a:cxn>
                <a:cxn ang="0">
                  <a:pos x="T6" y="T7"/>
                </a:cxn>
                <a:cxn ang="0">
                  <a:pos x="T8" y="T9"/>
                </a:cxn>
                <a:cxn ang="0">
                  <a:pos x="T10" y="T11"/>
                </a:cxn>
                <a:cxn ang="0">
                  <a:pos x="T12" y="T13"/>
                </a:cxn>
              </a:cxnLst>
              <a:rect l="0" t="0" r="r" b="b"/>
              <a:pathLst>
                <a:path w="598" h="549">
                  <a:moveTo>
                    <a:pt x="582" y="64"/>
                  </a:moveTo>
                  <a:cubicBezTo>
                    <a:pt x="587" y="139"/>
                    <a:pt x="592" y="213"/>
                    <a:pt x="597" y="284"/>
                  </a:cubicBezTo>
                  <a:cubicBezTo>
                    <a:pt x="444" y="410"/>
                    <a:pt x="275" y="493"/>
                    <a:pt x="92" y="548"/>
                  </a:cubicBezTo>
                  <a:cubicBezTo>
                    <a:pt x="73" y="532"/>
                    <a:pt x="55" y="518"/>
                    <a:pt x="41" y="506"/>
                  </a:cubicBezTo>
                  <a:cubicBezTo>
                    <a:pt x="27" y="372"/>
                    <a:pt x="14" y="242"/>
                    <a:pt x="0" y="113"/>
                  </a:cubicBezTo>
                  <a:cubicBezTo>
                    <a:pt x="21" y="87"/>
                    <a:pt x="44" y="60"/>
                    <a:pt x="73" y="24"/>
                  </a:cubicBezTo>
                  <a:cubicBezTo>
                    <a:pt x="235" y="4"/>
                    <a:pt x="407" y="0"/>
                    <a:pt x="582"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10"/>
            <p:cNvSpPr>
              <a:spLocks noChangeArrowheads="1"/>
            </p:cNvSpPr>
            <p:nvPr/>
          </p:nvSpPr>
          <p:spPr bwMode="auto">
            <a:xfrm>
              <a:off x="2263775" y="1754188"/>
              <a:ext cx="398463" cy="263525"/>
            </a:xfrm>
            <a:custGeom>
              <a:avLst/>
              <a:gdLst>
                <a:gd name="T0" fmla="*/ 1106 w 1107"/>
                <a:gd name="T1" fmla="*/ 730 h 731"/>
                <a:gd name="T2" fmla="*/ 491 w 1107"/>
                <a:gd name="T3" fmla="*/ 499 h 731"/>
                <a:gd name="T4" fmla="*/ 344 w 1107"/>
                <a:gd name="T5" fmla="*/ 396 h 731"/>
                <a:gd name="T6" fmla="*/ 0 w 1107"/>
                <a:gd name="T7" fmla="*/ 0 h 731"/>
                <a:gd name="T8" fmla="*/ 1106 w 1107"/>
                <a:gd name="T9" fmla="*/ 730 h 731"/>
              </a:gdLst>
              <a:ahLst/>
              <a:cxnLst>
                <a:cxn ang="0">
                  <a:pos x="T0" y="T1"/>
                </a:cxn>
                <a:cxn ang="0">
                  <a:pos x="T2" y="T3"/>
                </a:cxn>
                <a:cxn ang="0">
                  <a:pos x="T4" y="T5"/>
                </a:cxn>
                <a:cxn ang="0">
                  <a:pos x="T6" y="T7"/>
                </a:cxn>
                <a:cxn ang="0">
                  <a:pos x="T8" y="T9"/>
                </a:cxn>
              </a:cxnLst>
              <a:rect l="0" t="0" r="r" b="b"/>
              <a:pathLst>
                <a:path w="1107" h="731">
                  <a:moveTo>
                    <a:pt x="1106" y="730"/>
                  </a:moveTo>
                  <a:cubicBezTo>
                    <a:pt x="913" y="622"/>
                    <a:pt x="708" y="547"/>
                    <a:pt x="491" y="499"/>
                  </a:cubicBezTo>
                  <a:cubicBezTo>
                    <a:pt x="460" y="442"/>
                    <a:pt x="417" y="400"/>
                    <a:pt x="344" y="396"/>
                  </a:cubicBezTo>
                  <a:cubicBezTo>
                    <a:pt x="244" y="252"/>
                    <a:pt x="127" y="122"/>
                    <a:pt x="0" y="0"/>
                  </a:cubicBezTo>
                  <a:cubicBezTo>
                    <a:pt x="477" y="80"/>
                    <a:pt x="845" y="324"/>
                    <a:pt x="1106" y="7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11"/>
            <p:cNvSpPr>
              <a:spLocks noChangeArrowheads="1"/>
            </p:cNvSpPr>
            <p:nvPr/>
          </p:nvSpPr>
          <p:spPr bwMode="auto">
            <a:xfrm>
              <a:off x="1781175" y="1990725"/>
              <a:ext cx="196850" cy="279400"/>
            </a:xfrm>
            <a:custGeom>
              <a:avLst/>
              <a:gdLst>
                <a:gd name="T0" fmla="*/ 335 w 549"/>
                <a:gd name="T1" fmla="*/ 764 h 776"/>
                <a:gd name="T2" fmla="*/ 311 w 549"/>
                <a:gd name="T3" fmla="*/ 775 h 776"/>
                <a:gd name="T4" fmla="*/ 0 w 549"/>
                <a:gd name="T5" fmla="*/ 338 h 776"/>
                <a:gd name="T6" fmla="*/ 39 w 549"/>
                <a:gd name="T7" fmla="*/ 229 h 776"/>
                <a:gd name="T8" fmla="*/ 514 w 549"/>
                <a:gd name="T9" fmla="*/ 0 h 776"/>
                <a:gd name="T10" fmla="*/ 530 w 549"/>
                <a:gd name="T11" fmla="*/ 11 h 776"/>
                <a:gd name="T12" fmla="*/ 548 w 549"/>
                <a:gd name="T13" fmla="*/ 24 h 776"/>
                <a:gd name="T14" fmla="*/ 335 w 549"/>
                <a:gd name="T15" fmla="*/ 764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776">
                  <a:moveTo>
                    <a:pt x="335" y="764"/>
                  </a:moveTo>
                  <a:cubicBezTo>
                    <a:pt x="327" y="768"/>
                    <a:pt x="321" y="771"/>
                    <a:pt x="311" y="775"/>
                  </a:cubicBezTo>
                  <a:cubicBezTo>
                    <a:pt x="173" y="652"/>
                    <a:pt x="67" y="505"/>
                    <a:pt x="0" y="338"/>
                  </a:cubicBezTo>
                  <a:cubicBezTo>
                    <a:pt x="14" y="300"/>
                    <a:pt x="25" y="268"/>
                    <a:pt x="39" y="229"/>
                  </a:cubicBezTo>
                  <a:cubicBezTo>
                    <a:pt x="182" y="132"/>
                    <a:pt x="343" y="56"/>
                    <a:pt x="514" y="0"/>
                  </a:cubicBezTo>
                  <a:cubicBezTo>
                    <a:pt x="520" y="4"/>
                    <a:pt x="525" y="7"/>
                    <a:pt x="530" y="11"/>
                  </a:cubicBezTo>
                  <a:cubicBezTo>
                    <a:pt x="536" y="15"/>
                    <a:pt x="541" y="19"/>
                    <a:pt x="548" y="24"/>
                  </a:cubicBezTo>
                  <a:cubicBezTo>
                    <a:pt x="447" y="264"/>
                    <a:pt x="372" y="510"/>
                    <a:pt x="335" y="7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12"/>
            <p:cNvSpPr>
              <a:spLocks noChangeArrowheads="1"/>
            </p:cNvSpPr>
            <p:nvPr/>
          </p:nvSpPr>
          <p:spPr bwMode="auto">
            <a:xfrm>
              <a:off x="1639888" y="2530475"/>
              <a:ext cx="231775" cy="214313"/>
            </a:xfrm>
            <a:custGeom>
              <a:avLst/>
              <a:gdLst>
                <a:gd name="T0" fmla="*/ 0 w 644"/>
                <a:gd name="T1" fmla="*/ 23 h 597"/>
                <a:gd name="T2" fmla="*/ 192 w 644"/>
                <a:gd name="T3" fmla="*/ 4 h 597"/>
                <a:gd name="T4" fmla="*/ 620 w 644"/>
                <a:gd name="T5" fmla="*/ 97 h 597"/>
                <a:gd name="T6" fmla="*/ 643 w 644"/>
                <a:gd name="T7" fmla="*/ 172 h 597"/>
                <a:gd name="T8" fmla="*/ 395 w 644"/>
                <a:gd name="T9" fmla="*/ 596 h 597"/>
                <a:gd name="T10" fmla="*/ 0 w 644"/>
                <a:gd name="T11" fmla="*/ 23 h 597"/>
              </a:gdLst>
              <a:ahLst/>
              <a:cxnLst>
                <a:cxn ang="0">
                  <a:pos x="T0" y="T1"/>
                </a:cxn>
                <a:cxn ang="0">
                  <a:pos x="T2" y="T3"/>
                </a:cxn>
                <a:cxn ang="0">
                  <a:pos x="T4" y="T5"/>
                </a:cxn>
                <a:cxn ang="0">
                  <a:pos x="T6" y="T7"/>
                </a:cxn>
                <a:cxn ang="0">
                  <a:pos x="T8" y="T9"/>
                </a:cxn>
                <a:cxn ang="0">
                  <a:pos x="T10" y="T11"/>
                </a:cxn>
              </a:cxnLst>
              <a:rect l="0" t="0" r="r" b="b"/>
              <a:pathLst>
                <a:path w="644" h="597">
                  <a:moveTo>
                    <a:pt x="0" y="23"/>
                  </a:moveTo>
                  <a:cubicBezTo>
                    <a:pt x="65" y="2"/>
                    <a:pt x="128" y="0"/>
                    <a:pt x="192" y="4"/>
                  </a:cubicBezTo>
                  <a:cubicBezTo>
                    <a:pt x="338" y="13"/>
                    <a:pt x="480" y="49"/>
                    <a:pt x="620" y="97"/>
                  </a:cubicBezTo>
                  <a:cubicBezTo>
                    <a:pt x="627" y="120"/>
                    <a:pt x="634" y="143"/>
                    <a:pt x="643" y="172"/>
                  </a:cubicBezTo>
                  <a:cubicBezTo>
                    <a:pt x="544" y="298"/>
                    <a:pt x="456" y="435"/>
                    <a:pt x="395" y="596"/>
                  </a:cubicBezTo>
                  <a:cubicBezTo>
                    <a:pt x="219" y="431"/>
                    <a:pt x="90" y="243"/>
                    <a:pt x="0" y="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13"/>
            <p:cNvSpPr>
              <a:spLocks noChangeArrowheads="1"/>
            </p:cNvSpPr>
            <p:nvPr/>
          </p:nvSpPr>
          <p:spPr bwMode="auto">
            <a:xfrm>
              <a:off x="1811338" y="2619375"/>
              <a:ext cx="192087" cy="230188"/>
            </a:xfrm>
            <a:custGeom>
              <a:avLst/>
              <a:gdLst>
                <a:gd name="T0" fmla="*/ 234 w 532"/>
                <a:gd name="T1" fmla="*/ 0 h 641"/>
                <a:gd name="T2" fmla="*/ 280 w 532"/>
                <a:gd name="T3" fmla="*/ 16 h 641"/>
                <a:gd name="T4" fmla="*/ 325 w 532"/>
                <a:gd name="T5" fmla="*/ 24 h 641"/>
                <a:gd name="T6" fmla="*/ 531 w 532"/>
                <a:gd name="T7" fmla="*/ 449 h 641"/>
                <a:gd name="T8" fmla="*/ 514 w 532"/>
                <a:gd name="T9" fmla="*/ 531 h 641"/>
                <a:gd name="T10" fmla="*/ 361 w 532"/>
                <a:gd name="T11" fmla="*/ 640 h 641"/>
                <a:gd name="T12" fmla="*/ 0 w 532"/>
                <a:gd name="T13" fmla="*/ 419 h 641"/>
                <a:gd name="T14" fmla="*/ 234 w 532"/>
                <a:gd name="T15" fmla="*/ 0 h 6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641">
                  <a:moveTo>
                    <a:pt x="234" y="0"/>
                  </a:moveTo>
                  <a:cubicBezTo>
                    <a:pt x="252" y="7"/>
                    <a:pt x="266" y="12"/>
                    <a:pt x="280" y="16"/>
                  </a:cubicBezTo>
                  <a:cubicBezTo>
                    <a:pt x="294" y="19"/>
                    <a:pt x="309" y="21"/>
                    <a:pt x="325" y="24"/>
                  </a:cubicBezTo>
                  <a:cubicBezTo>
                    <a:pt x="376" y="175"/>
                    <a:pt x="445" y="318"/>
                    <a:pt x="531" y="449"/>
                  </a:cubicBezTo>
                  <a:cubicBezTo>
                    <a:pt x="526" y="475"/>
                    <a:pt x="521" y="499"/>
                    <a:pt x="514" y="531"/>
                  </a:cubicBezTo>
                  <a:cubicBezTo>
                    <a:pt x="467" y="564"/>
                    <a:pt x="414" y="602"/>
                    <a:pt x="361" y="640"/>
                  </a:cubicBezTo>
                  <a:cubicBezTo>
                    <a:pt x="230" y="583"/>
                    <a:pt x="112" y="510"/>
                    <a:pt x="0" y="419"/>
                  </a:cubicBezTo>
                  <a:cubicBezTo>
                    <a:pt x="49" y="264"/>
                    <a:pt x="134" y="129"/>
                    <a:pt x="2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14"/>
            <p:cNvSpPr>
              <a:spLocks noChangeArrowheads="1"/>
            </p:cNvSpPr>
            <p:nvPr/>
          </p:nvSpPr>
          <p:spPr bwMode="auto">
            <a:xfrm>
              <a:off x="2303463" y="2624138"/>
              <a:ext cx="195262" cy="236537"/>
            </a:xfrm>
            <a:custGeom>
              <a:avLst/>
              <a:gdLst>
                <a:gd name="T0" fmla="*/ 495 w 541"/>
                <a:gd name="T1" fmla="*/ 0 h 657"/>
                <a:gd name="T2" fmla="*/ 535 w 541"/>
                <a:gd name="T3" fmla="*/ 30 h 657"/>
                <a:gd name="T4" fmla="*/ 540 w 541"/>
                <a:gd name="T5" fmla="*/ 37 h 657"/>
                <a:gd name="T6" fmla="*/ 390 w 541"/>
                <a:gd name="T7" fmla="*/ 577 h 657"/>
                <a:gd name="T8" fmla="*/ 214 w 541"/>
                <a:gd name="T9" fmla="*/ 656 h 657"/>
                <a:gd name="T10" fmla="*/ 8 w 541"/>
                <a:gd name="T11" fmla="*/ 432 h 657"/>
                <a:gd name="T12" fmla="*/ 0 w 541"/>
                <a:gd name="T13" fmla="*/ 386 h 657"/>
                <a:gd name="T14" fmla="*/ 495 w 541"/>
                <a:gd name="T15" fmla="*/ 0 h 6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1" h="657">
                  <a:moveTo>
                    <a:pt x="495" y="0"/>
                  </a:moveTo>
                  <a:cubicBezTo>
                    <a:pt x="512" y="12"/>
                    <a:pt x="523" y="21"/>
                    <a:pt x="535" y="30"/>
                  </a:cubicBezTo>
                  <a:cubicBezTo>
                    <a:pt x="536" y="30"/>
                    <a:pt x="537" y="32"/>
                    <a:pt x="540" y="37"/>
                  </a:cubicBezTo>
                  <a:cubicBezTo>
                    <a:pt x="510" y="218"/>
                    <a:pt x="457" y="396"/>
                    <a:pt x="390" y="577"/>
                  </a:cubicBezTo>
                  <a:cubicBezTo>
                    <a:pt x="332" y="603"/>
                    <a:pt x="271" y="630"/>
                    <a:pt x="214" y="656"/>
                  </a:cubicBezTo>
                  <a:cubicBezTo>
                    <a:pt x="145" y="581"/>
                    <a:pt x="80" y="510"/>
                    <a:pt x="8" y="432"/>
                  </a:cubicBezTo>
                  <a:cubicBezTo>
                    <a:pt x="7" y="425"/>
                    <a:pt x="4" y="408"/>
                    <a:pt x="0" y="386"/>
                  </a:cubicBezTo>
                  <a:cubicBezTo>
                    <a:pt x="137" y="224"/>
                    <a:pt x="302" y="96"/>
                    <a:pt x="49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15"/>
            <p:cNvSpPr>
              <a:spLocks noChangeArrowheads="1"/>
            </p:cNvSpPr>
            <p:nvPr/>
          </p:nvSpPr>
          <p:spPr bwMode="auto">
            <a:xfrm>
              <a:off x="2544763" y="2371725"/>
              <a:ext cx="203200" cy="188913"/>
            </a:xfrm>
            <a:custGeom>
              <a:avLst/>
              <a:gdLst>
                <a:gd name="T0" fmla="*/ 0 w 566"/>
                <a:gd name="T1" fmla="*/ 525 h 526"/>
                <a:gd name="T2" fmla="*/ 13 w 566"/>
                <a:gd name="T3" fmla="*/ 342 h 526"/>
                <a:gd name="T4" fmla="*/ 87 w 566"/>
                <a:gd name="T5" fmla="*/ 228 h 526"/>
                <a:gd name="T6" fmla="*/ 565 w 566"/>
                <a:gd name="T7" fmla="*/ 0 h 526"/>
                <a:gd name="T8" fmla="*/ 438 w 566"/>
                <a:gd name="T9" fmla="*/ 499 h 526"/>
                <a:gd name="T10" fmla="*/ 0 w 566"/>
                <a:gd name="T11" fmla="*/ 525 h 526"/>
              </a:gdLst>
              <a:ahLst/>
              <a:cxnLst>
                <a:cxn ang="0">
                  <a:pos x="T0" y="T1"/>
                </a:cxn>
                <a:cxn ang="0">
                  <a:pos x="T2" y="T3"/>
                </a:cxn>
                <a:cxn ang="0">
                  <a:pos x="T4" y="T5"/>
                </a:cxn>
                <a:cxn ang="0">
                  <a:pos x="T6" y="T7"/>
                </a:cxn>
                <a:cxn ang="0">
                  <a:pos x="T8" y="T9"/>
                </a:cxn>
                <a:cxn ang="0">
                  <a:pos x="T10" y="T11"/>
                </a:cxn>
              </a:cxnLst>
              <a:rect l="0" t="0" r="r" b="b"/>
              <a:pathLst>
                <a:path w="566" h="526">
                  <a:moveTo>
                    <a:pt x="0" y="525"/>
                  </a:moveTo>
                  <a:cubicBezTo>
                    <a:pt x="5" y="456"/>
                    <a:pt x="9" y="396"/>
                    <a:pt x="13" y="342"/>
                  </a:cubicBezTo>
                  <a:cubicBezTo>
                    <a:pt x="38" y="304"/>
                    <a:pt x="60" y="270"/>
                    <a:pt x="87" y="228"/>
                  </a:cubicBezTo>
                  <a:cubicBezTo>
                    <a:pt x="249" y="181"/>
                    <a:pt x="411" y="108"/>
                    <a:pt x="565" y="0"/>
                  </a:cubicBezTo>
                  <a:cubicBezTo>
                    <a:pt x="549" y="177"/>
                    <a:pt x="508" y="339"/>
                    <a:pt x="438" y="499"/>
                  </a:cubicBezTo>
                  <a:cubicBezTo>
                    <a:pt x="292" y="470"/>
                    <a:pt x="148" y="481"/>
                    <a:pt x="0" y="5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16"/>
            <p:cNvSpPr>
              <a:spLocks noChangeArrowheads="1"/>
            </p:cNvSpPr>
            <p:nvPr/>
          </p:nvSpPr>
          <p:spPr bwMode="auto">
            <a:xfrm>
              <a:off x="2068513" y="2722563"/>
              <a:ext cx="165100" cy="176212"/>
            </a:xfrm>
            <a:custGeom>
              <a:avLst/>
              <a:gdLst>
                <a:gd name="T0" fmla="*/ 365 w 459"/>
                <a:gd name="T1" fmla="*/ 487 h 488"/>
                <a:gd name="T2" fmla="*/ 232 w 459"/>
                <a:gd name="T3" fmla="*/ 487 h 488"/>
                <a:gd name="T4" fmla="*/ 10 w 459"/>
                <a:gd name="T5" fmla="*/ 261 h 488"/>
                <a:gd name="T6" fmla="*/ 0 w 459"/>
                <a:gd name="T7" fmla="*/ 203 h 488"/>
                <a:gd name="T8" fmla="*/ 183 w 459"/>
                <a:gd name="T9" fmla="*/ 13 h 488"/>
                <a:gd name="T10" fmla="*/ 293 w 459"/>
                <a:gd name="T11" fmla="*/ 0 h 488"/>
                <a:gd name="T12" fmla="*/ 458 w 459"/>
                <a:gd name="T13" fmla="*/ 120 h 488"/>
                <a:gd name="T14" fmla="*/ 451 w 459"/>
                <a:gd name="T15" fmla="*/ 234 h 488"/>
                <a:gd name="T16" fmla="*/ 365 w 459"/>
                <a:gd name="T17" fmla="*/ 48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488">
                  <a:moveTo>
                    <a:pt x="365" y="487"/>
                  </a:moveTo>
                  <a:cubicBezTo>
                    <a:pt x="320" y="487"/>
                    <a:pt x="278" y="487"/>
                    <a:pt x="232" y="487"/>
                  </a:cubicBezTo>
                  <a:cubicBezTo>
                    <a:pt x="152" y="420"/>
                    <a:pt x="79" y="343"/>
                    <a:pt x="10" y="261"/>
                  </a:cubicBezTo>
                  <a:cubicBezTo>
                    <a:pt x="7" y="242"/>
                    <a:pt x="4" y="223"/>
                    <a:pt x="0" y="203"/>
                  </a:cubicBezTo>
                  <a:cubicBezTo>
                    <a:pt x="61" y="140"/>
                    <a:pt x="122" y="76"/>
                    <a:pt x="183" y="13"/>
                  </a:cubicBezTo>
                  <a:cubicBezTo>
                    <a:pt x="217" y="9"/>
                    <a:pt x="250" y="5"/>
                    <a:pt x="293" y="0"/>
                  </a:cubicBezTo>
                  <a:cubicBezTo>
                    <a:pt x="345" y="38"/>
                    <a:pt x="405" y="81"/>
                    <a:pt x="458" y="120"/>
                  </a:cubicBezTo>
                  <a:cubicBezTo>
                    <a:pt x="456" y="158"/>
                    <a:pt x="454" y="190"/>
                    <a:pt x="451" y="234"/>
                  </a:cubicBezTo>
                  <a:cubicBezTo>
                    <a:pt x="411" y="304"/>
                    <a:pt x="378" y="390"/>
                    <a:pt x="365" y="4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17"/>
            <p:cNvSpPr>
              <a:spLocks noChangeArrowheads="1"/>
            </p:cNvSpPr>
            <p:nvPr/>
          </p:nvSpPr>
          <p:spPr bwMode="auto">
            <a:xfrm>
              <a:off x="2144713" y="1746250"/>
              <a:ext cx="211137" cy="171450"/>
            </a:xfrm>
            <a:custGeom>
              <a:avLst/>
              <a:gdLst>
                <a:gd name="T0" fmla="*/ 584 w 585"/>
                <a:gd name="T1" fmla="*/ 475 h 476"/>
                <a:gd name="T2" fmla="*/ 200 w 585"/>
                <a:gd name="T3" fmla="*/ 457 h 476"/>
                <a:gd name="T4" fmla="*/ 0 w 585"/>
                <a:gd name="T5" fmla="*/ 165 h 476"/>
                <a:gd name="T6" fmla="*/ 0 w 585"/>
                <a:gd name="T7" fmla="*/ 84 h 476"/>
                <a:gd name="T8" fmla="*/ 61 w 585"/>
                <a:gd name="T9" fmla="*/ 0 h 476"/>
                <a:gd name="T10" fmla="*/ 148 w 585"/>
                <a:gd name="T11" fmla="*/ 0 h 476"/>
                <a:gd name="T12" fmla="*/ 580 w 585"/>
                <a:gd name="T13" fmla="*/ 450 h 476"/>
                <a:gd name="T14" fmla="*/ 584 w 585"/>
                <a:gd name="T15" fmla="*/ 475 h 4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5" h="476">
                  <a:moveTo>
                    <a:pt x="584" y="475"/>
                  </a:moveTo>
                  <a:cubicBezTo>
                    <a:pt x="453" y="469"/>
                    <a:pt x="329" y="463"/>
                    <a:pt x="200" y="457"/>
                  </a:cubicBezTo>
                  <a:cubicBezTo>
                    <a:pt x="144" y="355"/>
                    <a:pt x="81" y="253"/>
                    <a:pt x="0" y="165"/>
                  </a:cubicBezTo>
                  <a:cubicBezTo>
                    <a:pt x="0" y="137"/>
                    <a:pt x="0" y="111"/>
                    <a:pt x="0" y="84"/>
                  </a:cubicBezTo>
                  <a:cubicBezTo>
                    <a:pt x="20" y="57"/>
                    <a:pt x="40" y="29"/>
                    <a:pt x="61" y="0"/>
                  </a:cubicBezTo>
                  <a:cubicBezTo>
                    <a:pt x="89" y="0"/>
                    <a:pt x="117" y="0"/>
                    <a:pt x="148" y="0"/>
                  </a:cubicBezTo>
                  <a:cubicBezTo>
                    <a:pt x="314" y="126"/>
                    <a:pt x="457" y="278"/>
                    <a:pt x="580" y="450"/>
                  </a:cubicBezTo>
                  <a:cubicBezTo>
                    <a:pt x="584" y="455"/>
                    <a:pt x="582" y="464"/>
                    <a:pt x="584" y="4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8"/>
            <p:cNvSpPr>
              <a:spLocks noChangeArrowheads="1"/>
            </p:cNvSpPr>
            <p:nvPr/>
          </p:nvSpPr>
          <p:spPr bwMode="auto">
            <a:xfrm>
              <a:off x="2492375" y="2574925"/>
              <a:ext cx="193675" cy="228600"/>
            </a:xfrm>
            <a:custGeom>
              <a:avLst/>
              <a:gdLst>
                <a:gd name="T0" fmla="*/ 127 w 537"/>
                <a:gd name="T1" fmla="*/ 148 h 634"/>
                <a:gd name="T2" fmla="*/ 178 w 537"/>
                <a:gd name="T3" fmla="*/ 55 h 634"/>
                <a:gd name="T4" fmla="*/ 536 w 537"/>
                <a:gd name="T5" fmla="*/ 27 h 634"/>
                <a:gd name="T6" fmla="*/ 0 w 537"/>
                <a:gd name="T7" fmla="*/ 633 h 634"/>
                <a:gd name="T8" fmla="*/ 35 w 537"/>
                <a:gd name="T9" fmla="*/ 514 h 634"/>
                <a:gd name="T10" fmla="*/ 70 w 537"/>
                <a:gd name="T11" fmla="*/ 391 h 634"/>
                <a:gd name="T12" fmla="*/ 97 w 537"/>
                <a:gd name="T13" fmla="*/ 271 h 634"/>
                <a:gd name="T14" fmla="*/ 120 w 537"/>
                <a:gd name="T15" fmla="*/ 151 h 634"/>
                <a:gd name="T16" fmla="*/ 127 w 537"/>
                <a:gd name="T17" fmla="*/ 14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634">
                  <a:moveTo>
                    <a:pt x="127" y="148"/>
                  </a:moveTo>
                  <a:cubicBezTo>
                    <a:pt x="143" y="119"/>
                    <a:pt x="159" y="89"/>
                    <a:pt x="178" y="55"/>
                  </a:cubicBezTo>
                  <a:cubicBezTo>
                    <a:pt x="292" y="22"/>
                    <a:pt x="412" y="0"/>
                    <a:pt x="536" y="27"/>
                  </a:cubicBezTo>
                  <a:cubicBezTo>
                    <a:pt x="500" y="177"/>
                    <a:pt x="222" y="493"/>
                    <a:pt x="0" y="633"/>
                  </a:cubicBezTo>
                  <a:cubicBezTo>
                    <a:pt x="13" y="589"/>
                    <a:pt x="24" y="551"/>
                    <a:pt x="35" y="514"/>
                  </a:cubicBezTo>
                  <a:cubicBezTo>
                    <a:pt x="47" y="473"/>
                    <a:pt x="59" y="432"/>
                    <a:pt x="70" y="391"/>
                  </a:cubicBezTo>
                  <a:cubicBezTo>
                    <a:pt x="80" y="351"/>
                    <a:pt x="88" y="311"/>
                    <a:pt x="97" y="271"/>
                  </a:cubicBezTo>
                  <a:cubicBezTo>
                    <a:pt x="105" y="231"/>
                    <a:pt x="112" y="191"/>
                    <a:pt x="120" y="151"/>
                  </a:cubicBezTo>
                  <a:cubicBezTo>
                    <a:pt x="123" y="150"/>
                    <a:pt x="125" y="149"/>
                    <a:pt x="127" y="14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19"/>
            <p:cNvSpPr>
              <a:spLocks noChangeArrowheads="1"/>
            </p:cNvSpPr>
            <p:nvPr/>
          </p:nvSpPr>
          <p:spPr bwMode="auto">
            <a:xfrm>
              <a:off x="1958975" y="2605088"/>
              <a:ext cx="146050" cy="169862"/>
            </a:xfrm>
            <a:custGeom>
              <a:avLst/>
              <a:gdLst>
                <a:gd name="T0" fmla="*/ 12 w 407"/>
                <a:gd name="T1" fmla="*/ 0 h 472"/>
                <a:gd name="T2" fmla="*/ 388 w 407"/>
                <a:gd name="T3" fmla="*/ 195 h 472"/>
                <a:gd name="T4" fmla="*/ 406 w 407"/>
                <a:gd name="T5" fmla="*/ 286 h 472"/>
                <a:gd name="T6" fmla="*/ 225 w 407"/>
                <a:gd name="T7" fmla="*/ 471 h 472"/>
                <a:gd name="T8" fmla="*/ 15 w 407"/>
                <a:gd name="T9" fmla="*/ 66 h 472"/>
                <a:gd name="T10" fmla="*/ 0 w 407"/>
                <a:gd name="T11" fmla="*/ 7 h 472"/>
                <a:gd name="T12" fmla="*/ 12 w 407"/>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407" h="472">
                  <a:moveTo>
                    <a:pt x="12" y="0"/>
                  </a:moveTo>
                  <a:cubicBezTo>
                    <a:pt x="143" y="56"/>
                    <a:pt x="267" y="125"/>
                    <a:pt x="388" y="195"/>
                  </a:cubicBezTo>
                  <a:cubicBezTo>
                    <a:pt x="394" y="225"/>
                    <a:pt x="400" y="252"/>
                    <a:pt x="406" y="286"/>
                  </a:cubicBezTo>
                  <a:cubicBezTo>
                    <a:pt x="349" y="344"/>
                    <a:pt x="289" y="406"/>
                    <a:pt x="225" y="471"/>
                  </a:cubicBezTo>
                  <a:cubicBezTo>
                    <a:pt x="132" y="342"/>
                    <a:pt x="67" y="207"/>
                    <a:pt x="15" y="66"/>
                  </a:cubicBezTo>
                  <a:cubicBezTo>
                    <a:pt x="8" y="47"/>
                    <a:pt x="5" y="26"/>
                    <a:pt x="0" y="7"/>
                  </a:cubicBezTo>
                  <a:cubicBezTo>
                    <a:pt x="4" y="5"/>
                    <a:pt x="8" y="3"/>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20"/>
            <p:cNvSpPr>
              <a:spLocks noChangeArrowheads="1"/>
            </p:cNvSpPr>
            <p:nvPr/>
          </p:nvSpPr>
          <p:spPr bwMode="auto">
            <a:xfrm>
              <a:off x="1924050" y="2349500"/>
              <a:ext cx="125413" cy="160338"/>
            </a:xfrm>
            <a:custGeom>
              <a:avLst/>
              <a:gdLst>
                <a:gd name="T0" fmla="*/ 27 w 349"/>
                <a:gd name="T1" fmla="*/ 428 h 447"/>
                <a:gd name="T2" fmla="*/ 13 w 349"/>
                <a:gd name="T3" fmla="*/ 10 h 447"/>
                <a:gd name="T4" fmla="*/ 35 w 349"/>
                <a:gd name="T5" fmla="*/ 0 h 447"/>
                <a:gd name="T6" fmla="*/ 343 w 349"/>
                <a:gd name="T7" fmla="*/ 174 h 447"/>
                <a:gd name="T8" fmla="*/ 347 w 349"/>
                <a:gd name="T9" fmla="*/ 186 h 447"/>
                <a:gd name="T10" fmla="*/ 347 w 349"/>
                <a:gd name="T11" fmla="*/ 199 h 447"/>
                <a:gd name="T12" fmla="*/ 57 w 349"/>
                <a:gd name="T13" fmla="*/ 446 h 447"/>
                <a:gd name="T14" fmla="*/ 27 w 349"/>
                <a:gd name="T15" fmla="*/ 428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447">
                  <a:moveTo>
                    <a:pt x="27" y="428"/>
                  </a:moveTo>
                  <a:cubicBezTo>
                    <a:pt x="11" y="287"/>
                    <a:pt x="0" y="150"/>
                    <a:pt x="13" y="10"/>
                  </a:cubicBezTo>
                  <a:cubicBezTo>
                    <a:pt x="22" y="6"/>
                    <a:pt x="30" y="2"/>
                    <a:pt x="35" y="0"/>
                  </a:cubicBezTo>
                  <a:cubicBezTo>
                    <a:pt x="138" y="58"/>
                    <a:pt x="238" y="114"/>
                    <a:pt x="343" y="174"/>
                  </a:cubicBezTo>
                  <a:cubicBezTo>
                    <a:pt x="342" y="174"/>
                    <a:pt x="345" y="179"/>
                    <a:pt x="347" y="186"/>
                  </a:cubicBezTo>
                  <a:cubicBezTo>
                    <a:pt x="348" y="190"/>
                    <a:pt x="347" y="195"/>
                    <a:pt x="347" y="199"/>
                  </a:cubicBezTo>
                  <a:cubicBezTo>
                    <a:pt x="251" y="282"/>
                    <a:pt x="155" y="363"/>
                    <a:pt x="57" y="446"/>
                  </a:cubicBezTo>
                  <a:cubicBezTo>
                    <a:pt x="48" y="441"/>
                    <a:pt x="39" y="435"/>
                    <a:pt x="27" y="4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21"/>
            <p:cNvSpPr>
              <a:spLocks noChangeArrowheads="1"/>
            </p:cNvSpPr>
            <p:nvPr/>
          </p:nvSpPr>
          <p:spPr bwMode="auto">
            <a:xfrm>
              <a:off x="1612900" y="1973263"/>
              <a:ext cx="114300" cy="225425"/>
            </a:xfrm>
            <a:custGeom>
              <a:avLst/>
              <a:gdLst>
                <a:gd name="T0" fmla="*/ 284 w 316"/>
                <a:gd name="T1" fmla="*/ 0 h 628"/>
                <a:gd name="T2" fmla="*/ 315 w 316"/>
                <a:gd name="T3" fmla="*/ 238 h 628"/>
                <a:gd name="T4" fmla="*/ 281 w 316"/>
                <a:gd name="T5" fmla="*/ 324 h 628"/>
                <a:gd name="T6" fmla="*/ 0 w 316"/>
                <a:gd name="T7" fmla="*/ 627 h 628"/>
                <a:gd name="T8" fmla="*/ 284 w 316"/>
                <a:gd name="T9" fmla="*/ 0 h 628"/>
              </a:gdLst>
              <a:ahLst/>
              <a:cxnLst>
                <a:cxn ang="0">
                  <a:pos x="T0" y="T1"/>
                </a:cxn>
                <a:cxn ang="0">
                  <a:pos x="T2" y="T3"/>
                </a:cxn>
                <a:cxn ang="0">
                  <a:pos x="T4" y="T5"/>
                </a:cxn>
                <a:cxn ang="0">
                  <a:pos x="T6" y="T7"/>
                </a:cxn>
                <a:cxn ang="0">
                  <a:pos x="T8" y="T9"/>
                </a:cxn>
              </a:cxnLst>
              <a:rect l="0" t="0" r="r" b="b"/>
              <a:pathLst>
                <a:path w="316" h="628">
                  <a:moveTo>
                    <a:pt x="284" y="0"/>
                  </a:moveTo>
                  <a:cubicBezTo>
                    <a:pt x="295" y="85"/>
                    <a:pt x="305" y="162"/>
                    <a:pt x="315" y="238"/>
                  </a:cubicBezTo>
                  <a:cubicBezTo>
                    <a:pt x="305" y="265"/>
                    <a:pt x="295" y="291"/>
                    <a:pt x="281" y="324"/>
                  </a:cubicBezTo>
                  <a:cubicBezTo>
                    <a:pt x="181" y="411"/>
                    <a:pt x="86" y="514"/>
                    <a:pt x="0" y="627"/>
                  </a:cubicBezTo>
                  <a:cubicBezTo>
                    <a:pt x="44" y="396"/>
                    <a:pt x="141" y="191"/>
                    <a:pt x="28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22"/>
            <p:cNvSpPr>
              <a:spLocks noChangeArrowheads="1"/>
            </p:cNvSpPr>
            <p:nvPr/>
          </p:nvSpPr>
          <p:spPr bwMode="auto">
            <a:xfrm>
              <a:off x="2049463" y="1824038"/>
              <a:ext cx="128587" cy="107950"/>
            </a:xfrm>
            <a:custGeom>
              <a:avLst/>
              <a:gdLst>
                <a:gd name="T0" fmla="*/ 176 w 355"/>
                <a:gd name="T1" fmla="*/ 0 h 301"/>
                <a:gd name="T2" fmla="*/ 354 w 355"/>
                <a:gd name="T3" fmla="*/ 247 h 301"/>
                <a:gd name="T4" fmla="*/ 240 w 355"/>
                <a:gd name="T5" fmla="*/ 264 h 301"/>
                <a:gd name="T6" fmla="*/ 123 w 355"/>
                <a:gd name="T7" fmla="*/ 279 h 301"/>
                <a:gd name="T8" fmla="*/ 0 w 355"/>
                <a:gd name="T9" fmla="*/ 300 h 301"/>
                <a:gd name="T10" fmla="*/ 176 w 355"/>
                <a:gd name="T11" fmla="*/ 0 h 301"/>
              </a:gdLst>
              <a:ahLst/>
              <a:cxnLst>
                <a:cxn ang="0">
                  <a:pos x="T0" y="T1"/>
                </a:cxn>
                <a:cxn ang="0">
                  <a:pos x="T2" y="T3"/>
                </a:cxn>
                <a:cxn ang="0">
                  <a:pos x="T4" y="T5"/>
                </a:cxn>
                <a:cxn ang="0">
                  <a:pos x="T6" y="T7"/>
                </a:cxn>
                <a:cxn ang="0">
                  <a:pos x="T8" y="T9"/>
                </a:cxn>
                <a:cxn ang="0">
                  <a:pos x="T10" y="T11"/>
                </a:cxn>
              </a:cxnLst>
              <a:rect l="0" t="0" r="r" b="b"/>
              <a:pathLst>
                <a:path w="355" h="301">
                  <a:moveTo>
                    <a:pt x="176" y="0"/>
                  </a:moveTo>
                  <a:cubicBezTo>
                    <a:pt x="238" y="59"/>
                    <a:pt x="312" y="163"/>
                    <a:pt x="354" y="247"/>
                  </a:cubicBezTo>
                  <a:cubicBezTo>
                    <a:pt x="317" y="264"/>
                    <a:pt x="277" y="256"/>
                    <a:pt x="240" y="264"/>
                  </a:cubicBezTo>
                  <a:cubicBezTo>
                    <a:pt x="202" y="271"/>
                    <a:pt x="162" y="273"/>
                    <a:pt x="123" y="279"/>
                  </a:cubicBezTo>
                  <a:cubicBezTo>
                    <a:pt x="85" y="285"/>
                    <a:pt x="47" y="292"/>
                    <a:pt x="0" y="300"/>
                  </a:cubicBezTo>
                  <a:cubicBezTo>
                    <a:pt x="55" y="192"/>
                    <a:pt x="110" y="95"/>
                    <a:pt x="17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23"/>
            <p:cNvSpPr>
              <a:spLocks noChangeArrowheads="1"/>
            </p:cNvSpPr>
            <p:nvPr/>
          </p:nvSpPr>
          <p:spPr bwMode="auto">
            <a:xfrm>
              <a:off x="2138363" y="2338388"/>
              <a:ext cx="123825" cy="90487"/>
            </a:xfrm>
            <a:custGeom>
              <a:avLst/>
              <a:gdLst>
                <a:gd name="T0" fmla="*/ 316 w 344"/>
                <a:gd name="T1" fmla="*/ 186 h 252"/>
                <a:gd name="T2" fmla="*/ 225 w 344"/>
                <a:gd name="T3" fmla="*/ 251 h 252"/>
                <a:gd name="T4" fmla="*/ 0 w 344"/>
                <a:gd name="T5" fmla="*/ 191 h 252"/>
                <a:gd name="T6" fmla="*/ 309 w 344"/>
                <a:gd name="T7" fmla="*/ 0 h 252"/>
                <a:gd name="T8" fmla="*/ 343 w 344"/>
                <a:gd name="T9" fmla="*/ 21 h 252"/>
                <a:gd name="T10" fmla="*/ 316 w 344"/>
                <a:gd name="T11" fmla="*/ 186 h 252"/>
              </a:gdLst>
              <a:ahLst/>
              <a:cxnLst>
                <a:cxn ang="0">
                  <a:pos x="T0" y="T1"/>
                </a:cxn>
                <a:cxn ang="0">
                  <a:pos x="T2" y="T3"/>
                </a:cxn>
                <a:cxn ang="0">
                  <a:pos x="T4" y="T5"/>
                </a:cxn>
                <a:cxn ang="0">
                  <a:pos x="T6" y="T7"/>
                </a:cxn>
                <a:cxn ang="0">
                  <a:pos x="T8" y="T9"/>
                </a:cxn>
                <a:cxn ang="0">
                  <a:pos x="T10" y="T11"/>
                </a:cxn>
              </a:cxnLst>
              <a:rect l="0" t="0" r="r" b="b"/>
              <a:pathLst>
                <a:path w="344" h="252">
                  <a:moveTo>
                    <a:pt x="316" y="186"/>
                  </a:moveTo>
                  <a:cubicBezTo>
                    <a:pt x="282" y="210"/>
                    <a:pt x="256" y="229"/>
                    <a:pt x="225" y="251"/>
                  </a:cubicBezTo>
                  <a:cubicBezTo>
                    <a:pt x="153" y="238"/>
                    <a:pt x="76" y="218"/>
                    <a:pt x="0" y="191"/>
                  </a:cubicBezTo>
                  <a:cubicBezTo>
                    <a:pt x="27" y="153"/>
                    <a:pt x="157" y="73"/>
                    <a:pt x="309" y="0"/>
                  </a:cubicBezTo>
                  <a:cubicBezTo>
                    <a:pt x="319" y="6"/>
                    <a:pt x="329" y="13"/>
                    <a:pt x="343" y="21"/>
                  </a:cubicBezTo>
                  <a:cubicBezTo>
                    <a:pt x="333" y="78"/>
                    <a:pt x="325" y="134"/>
                    <a:pt x="316" y="18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24"/>
            <p:cNvSpPr>
              <a:spLocks noChangeArrowheads="1"/>
            </p:cNvSpPr>
            <p:nvPr/>
          </p:nvSpPr>
          <p:spPr bwMode="auto">
            <a:xfrm>
              <a:off x="2235200" y="2811463"/>
              <a:ext cx="107950" cy="84137"/>
            </a:xfrm>
            <a:custGeom>
              <a:avLst/>
              <a:gdLst>
                <a:gd name="T0" fmla="*/ 78 w 302"/>
                <a:gd name="T1" fmla="*/ 18 h 232"/>
                <a:gd name="T2" fmla="*/ 141 w 302"/>
                <a:gd name="T3" fmla="*/ 0 h 232"/>
                <a:gd name="T4" fmla="*/ 301 w 302"/>
                <a:gd name="T5" fmla="*/ 169 h 232"/>
                <a:gd name="T6" fmla="*/ 0 w 302"/>
                <a:gd name="T7" fmla="*/ 231 h 232"/>
                <a:gd name="T8" fmla="*/ 78 w 302"/>
                <a:gd name="T9" fmla="*/ 18 h 232"/>
              </a:gdLst>
              <a:ahLst/>
              <a:cxnLst>
                <a:cxn ang="0">
                  <a:pos x="T0" y="T1"/>
                </a:cxn>
                <a:cxn ang="0">
                  <a:pos x="T2" y="T3"/>
                </a:cxn>
                <a:cxn ang="0">
                  <a:pos x="T4" y="T5"/>
                </a:cxn>
                <a:cxn ang="0">
                  <a:pos x="T6" y="T7"/>
                </a:cxn>
                <a:cxn ang="0">
                  <a:pos x="T8" y="T9"/>
                </a:cxn>
              </a:cxnLst>
              <a:rect l="0" t="0" r="r" b="b"/>
              <a:pathLst>
                <a:path w="302" h="232">
                  <a:moveTo>
                    <a:pt x="78" y="18"/>
                  </a:moveTo>
                  <a:cubicBezTo>
                    <a:pt x="99" y="12"/>
                    <a:pt x="119" y="6"/>
                    <a:pt x="141" y="0"/>
                  </a:cubicBezTo>
                  <a:cubicBezTo>
                    <a:pt x="200" y="47"/>
                    <a:pt x="251" y="104"/>
                    <a:pt x="301" y="169"/>
                  </a:cubicBezTo>
                  <a:cubicBezTo>
                    <a:pt x="201" y="201"/>
                    <a:pt x="104" y="220"/>
                    <a:pt x="0" y="231"/>
                  </a:cubicBezTo>
                  <a:cubicBezTo>
                    <a:pt x="10" y="151"/>
                    <a:pt x="41" y="84"/>
                    <a:pt x="78"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25"/>
            <p:cNvSpPr>
              <a:spLocks noChangeArrowheads="1"/>
            </p:cNvSpPr>
            <p:nvPr/>
          </p:nvSpPr>
          <p:spPr bwMode="auto">
            <a:xfrm>
              <a:off x="1979613" y="2832100"/>
              <a:ext cx="112712" cy="60325"/>
            </a:xfrm>
            <a:custGeom>
              <a:avLst/>
              <a:gdLst>
                <a:gd name="T0" fmla="*/ 0 w 315"/>
                <a:gd name="T1" fmla="*/ 91 h 168"/>
                <a:gd name="T2" fmla="*/ 122 w 315"/>
                <a:gd name="T3" fmla="*/ 0 h 168"/>
                <a:gd name="T4" fmla="*/ 173 w 315"/>
                <a:gd name="T5" fmla="*/ 9 h 168"/>
                <a:gd name="T6" fmla="*/ 314 w 315"/>
                <a:gd name="T7" fmla="*/ 167 h 168"/>
                <a:gd name="T8" fmla="*/ 0 w 315"/>
                <a:gd name="T9" fmla="*/ 91 h 168"/>
              </a:gdLst>
              <a:ahLst/>
              <a:cxnLst>
                <a:cxn ang="0">
                  <a:pos x="T0" y="T1"/>
                </a:cxn>
                <a:cxn ang="0">
                  <a:pos x="T2" y="T3"/>
                </a:cxn>
                <a:cxn ang="0">
                  <a:pos x="T4" y="T5"/>
                </a:cxn>
                <a:cxn ang="0">
                  <a:pos x="T6" y="T7"/>
                </a:cxn>
                <a:cxn ang="0">
                  <a:pos x="T8" y="T9"/>
                </a:cxn>
              </a:cxnLst>
              <a:rect l="0" t="0" r="r" b="b"/>
              <a:pathLst>
                <a:path w="315" h="168">
                  <a:moveTo>
                    <a:pt x="0" y="91"/>
                  </a:moveTo>
                  <a:cubicBezTo>
                    <a:pt x="45" y="57"/>
                    <a:pt x="83" y="29"/>
                    <a:pt x="122" y="0"/>
                  </a:cubicBezTo>
                  <a:cubicBezTo>
                    <a:pt x="139" y="3"/>
                    <a:pt x="156" y="6"/>
                    <a:pt x="173" y="9"/>
                  </a:cubicBezTo>
                  <a:cubicBezTo>
                    <a:pt x="218" y="60"/>
                    <a:pt x="263" y="110"/>
                    <a:pt x="314" y="167"/>
                  </a:cubicBezTo>
                  <a:cubicBezTo>
                    <a:pt x="204" y="154"/>
                    <a:pt x="106" y="128"/>
                    <a:pt x="0"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8" name="Group 47"/>
          <p:cNvGrpSpPr>
            <a:grpSpLocks noChangeAspect="1"/>
          </p:cNvGrpSpPr>
          <p:nvPr/>
        </p:nvGrpSpPr>
        <p:grpSpPr>
          <a:xfrm>
            <a:off x="8860842" y="3931422"/>
            <a:ext cx="1080000" cy="1081268"/>
            <a:chOff x="15531207" y="10482833"/>
            <a:chExt cx="1472667" cy="1472668"/>
          </a:xfrm>
          <a:solidFill>
            <a:srgbClr val="FD2A00"/>
          </a:solidFill>
        </p:grpSpPr>
        <p:sp>
          <p:nvSpPr>
            <p:cNvPr id="49"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algn="ctr" defTabSz="228417">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3" name="TextBox 52"/>
          <p:cNvSpPr txBox="1"/>
          <p:nvPr/>
        </p:nvSpPr>
        <p:spPr>
          <a:xfrm>
            <a:off x="2207074" y="5063646"/>
            <a:ext cx="1408312" cy="446276"/>
          </a:xfrm>
          <a:prstGeom prst="rect">
            <a:avLst/>
          </a:prstGeom>
          <a:noFill/>
        </p:spPr>
        <p:txBody>
          <a:bodyPr wrap="none" lIns="45720" tIns="45720" rIns="45720" bIns="91440" rtlCol="0" anchor="t">
            <a:spAutoFit/>
          </a:bodyPr>
          <a:lstStyle/>
          <a:p>
            <a:r>
              <a:rPr lang="en-US" sz="2000" dirty="0" smtClean="0"/>
              <a:t>Test Runner</a:t>
            </a:r>
          </a:p>
        </p:txBody>
      </p:sp>
      <p:sp>
        <p:nvSpPr>
          <p:cNvPr id="54" name="TextBox 53"/>
          <p:cNvSpPr txBox="1"/>
          <p:nvPr/>
        </p:nvSpPr>
        <p:spPr>
          <a:xfrm>
            <a:off x="5749881" y="5063646"/>
            <a:ext cx="870231" cy="446276"/>
          </a:xfrm>
          <a:prstGeom prst="rect">
            <a:avLst/>
          </a:prstGeom>
          <a:noFill/>
        </p:spPr>
        <p:txBody>
          <a:bodyPr wrap="none" lIns="45720" tIns="45720" rIns="45720" bIns="91440" rtlCol="0" anchor="t">
            <a:spAutoFit/>
          </a:bodyPr>
          <a:lstStyle/>
          <a:p>
            <a:r>
              <a:rPr lang="en-US" sz="2000" dirty="0" smtClean="0"/>
              <a:t>Apigee</a:t>
            </a:r>
          </a:p>
        </p:txBody>
      </p:sp>
      <p:sp>
        <p:nvSpPr>
          <p:cNvPr id="55" name="TextBox 54"/>
          <p:cNvSpPr txBox="1"/>
          <p:nvPr/>
        </p:nvSpPr>
        <p:spPr>
          <a:xfrm>
            <a:off x="8530862" y="5063646"/>
            <a:ext cx="1797928" cy="446276"/>
          </a:xfrm>
          <a:prstGeom prst="rect">
            <a:avLst/>
          </a:prstGeom>
          <a:noFill/>
        </p:spPr>
        <p:txBody>
          <a:bodyPr wrap="none" lIns="45720" tIns="45720" rIns="45720" bIns="91440" rtlCol="0" anchor="t">
            <a:spAutoFit/>
          </a:bodyPr>
          <a:lstStyle/>
          <a:p>
            <a:r>
              <a:rPr lang="en-US" sz="2000" dirty="0" smtClean="0"/>
              <a:t>Target Systems</a:t>
            </a:r>
          </a:p>
        </p:txBody>
      </p:sp>
      <p:sp>
        <p:nvSpPr>
          <p:cNvPr id="56" name="TextBox 55"/>
          <p:cNvSpPr txBox="1"/>
          <p:nvPr/>
        </p:nvSpPr>
        <p:spPr>
          <a:xfrm>
            <a:off x="5668423" y="1274741"/>
            <a:ext cx="1028487" cy="446276"/>
          </a:xfrm>
          <a:prstGeom prst="rect">
            <a:avLst/>
          </a:prstGeom>
          <a:noFill/>
        </p:spPr>
        <p:txBody>
          <a:bodyPr wrap="none" lIns="45720" tIns="45720" rIns="45720" bIns="91440" rtlCol="0" anchor="t">
            <a:spAutoFit/>
          </a:bodyPr>
          <a:lstStyle/>
          <a:p>
            <a:r>
              <a:rPr lang="en-US" sz="2000" dirty="0" smtClean="0"/>
              <a:t>3</a:t>
            </a:r>
            <a:r>
              <a:rPr lang="en-US" sz="2000" baseline="30000" dirty="0" smtClean="0"/>
              <a:t>rd</a:t>
            </a:r>
            <a:r>
              <a:rPr lang="en-US" sz="2000" dirty="0" smtClean="0"/>
              <a:t> Party</a:t>
            </a:r>
          </a:p>
        </p:txBody>
      </p:sp>
      <p:pic>
        <p:nvPicPr>
          <p:cNvPr id="5" name="Picture 4"/>
          <p:cNvPicPr>
            <a:picLocks noChangeAspect="1"/>
          </p:cNvPicPr>
          <p:nvPr/>
        </p:nvPicPr>
        <p:blipFill>
          <a:blip r:embed="rId3"/>
          <a:stretch>
            <a:fillRect/>
          </a:stretch>
        </p:blipFill>
        <p:spPr>
          <a:xfrm>
            <a:off x="6269638" y="2720772"/>
            <a:ext cx="799691" cy="799691"/>
          </a:xfrm>
          <a:prstGeom prst="rect">
            <a:avLst/>
          </a:prstGeom>
        </p:spPr>
      </p:pic>
      <p:cxnSp>
        <p:nvCxnSpPr>
          <p:cNvPr id="61" name="Straight Arrow Connector 60"/>
          <p:cNvCxnSpPr/>
          <p:nvPr/>
        </p:nvCxnSpPr>
        <p:spPr>
          <a:xfrm flipH="1" flipV="1">
            <a:off x="6088017" y="2402198"/>
            <a:ext cx="13201" cy="1366768"/>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6299233" y="2402198"/>
            <a:ext cx="1" cy="1366768"/>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77608" y="1248757"/>
            <a:ext cx="3140512" cy="1123385"/>
          </a:xfrm>
          <a:prstGeom prst="rect">
            <a:avLst/>
          </a:prstGeom>
          <a:noFill/>
        </p:spPr>
        <p:txBody>
          <a:bodyPr wrap="none" lIns="45720" tIns="45720" rIns="45720" bIns="91440" rtlCol="0" anchor="t">
            <a:spAutoFit/>
          </a:bodyPr>
          <a:lstStyle/>
          <a:p>
            <a:r>
              <a:rPr lang="en-US" sz="3200" dirty="0" smtClean="0"/>
              <a:t>Service Callouts?</a:t>
            </a:r>
          </a:p>
          <a:p>
            <a:r>
              <a:rPr lang="en-US" sz="3200" dirty="0" smtClean="0"/>
              <a:t>Async?</a:t>
            </a:r>
          </a:p>
        </p:txBody>
      </p:sp>
      <p:cxnSp>
        <p:nvCxnSpPr>
          <p:cNvPr id="67" name="Straight Arrow Connector 66"/>
          <p:cNvCxnSpPr/>
          <p:nvPr/>
        </p:nvCxnSpPr>
        <p:spPr>
          <a:xfrm>
            <a:off x="3520228" y="4436014"/>
            <a:ext cx="1877456" cy="0"/>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6816087" y="4436014"/>
            <a:ext cx="1877456" cy="0"/>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0" name="Group 59"/>
          <p:cNvGrpSpPr>
            <a:grpSpLocks noChangeAspect="1"/>
          </p:cNvGrpSpPr>
          <p:nvPr/>
        </p:nvGrpSpPr>
        <p:grpSpPr>
          <a:xfrm>
            <a:off x="2224827" y="3890809"/>
            <a:ext cx="1127449" cy="1086804"/>
            <a:chOff x="14284301" y="5034157"/>
            <a:chExt cx="786394" cy="786372"/>
          </a:xfrm>
          <a:solidFill>
            <a:srgbClr val="FA2706"/>
          </a:solidFill>
        </p:grpSpPr>
        <p:sp>
          <p:nvSpPr>
            <p:cNvPr id="6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grpFill/>
            <a:ln w="6120" cap="flat">
              <a:noFill/>
              <a:round/>
              <a:headEnd/>
              <a:tailEnd/>
            </a:ln>
            <a:effectLst/>
            <a:extLst/>
          </p:spPr>
          <p:txBody>
            <a:bodyPr wrap="none" anchor="ctr"/>
            <a:lstStyle/>
            <a:p>
              <a:pPr algn="ctr" defTabSz="412172"/>
              <a:endParaRPr lang="en-US" dirty="0">
                <a:latin typeface="Helvetica Neue Light"/>
                <a:ea typeface="Helvetica Neue Light"/>
                <a:cs typeface="Helvetica Neue Light"/>
              </a:endParaRPr>
            </a:p>
          </p:txBody>
        </p:sp>
        <p:sp>
          <p:nvSpPr>
            <p:cNvPr id="6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FFFFFF"/>
            </a:solidFill>
            <a:ln w="6120" cap="flat">
              <a:noFill/>
              <a:round/>
              <a:headEnd/>
              <a:tailEnd/>
            </a:ln>
            <a:effectLst/>
            <a:extLst/>
          </p:spPr>
          <p:txBody>
            <a:bodyPr wrap="none" anchor="ctr"/>
            <a:lstStyle/>
            <a:p>
              <a:pPr algn="ctr" defTabSz="412172"/>
              <a:endParaRPr lang="en-US" dirty="0">
                <a:latin typeface="Helvetica Neue Light"/>
                <a:ea typeface="Helvetica Neue Light"/>
                <a:cs typeface="Helvetica Neue Light"/>
              </a:endParaRPr>
            </a:p>
          </p:txBody>
        </p:sp>
        <p:sp>
          <p:nvSpPr>
            <p:cNvPr id="6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grpFill/>
            <a:ln w="6120" cap="flat">
              <a:noFill/>
              <a:round/>
              <a:headEnd/>
              <a:tailEnd/>
            </a:ln>
            <a:effectLst/>
            <a:extLst/>
          </p:spPr>
          <p:txBody>
            <a:bodyPr wrap="none" anchor="ctr"/>
            <a:lstStyle/>
            <a:p>
              <a:pPr algn="ctr" defTabSz="412172"/>
              <a:endParaRPr lang="en-US" dirty="0">
                <a:latin typeface="Helvetica Neue Light"/>
                <a:ea typeface="Helvetica Neue Light"/>
                <a:cs typeface="Helvetica Neue Light"/>
              </a:endParaRPr>
            </a:p>
          </p:txBody>
        </p:sp>
        <p:sp>
          <p:nvSpPr>
            <p:cNvPr id="68"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FFFFFF"/>
            </a:solidFill>
            <a:ln w="6120" cap="flat">
              <a:noFill/>
              <a:round/>
              <a:headEnd/>
              <a:tailEnd/>
            </a:ln>
            <a:effectLst/>
            <a:extLst/>
          </p:spPr>
          <p:txBody>
            <a:bodyPr wrap="none" anchor="ctr"/>
            <a:lstStyle/>
            <a:p>
              <a:pPr algn="ctr" defTabSz="412172"/>
              <a:endParaRPr lang="en-US" dirty="0">
                <a:latin typeface="Helvetica Neue Light"/>
                <a:ea typeface="Helvetica Neue Light"/>
                <a:cs typeface="Helvetica Neue Light"/>
              </a:endParaRPr>
            </a:p>
          </p:txBody>
        </p:sp>
      </p:grpSp>
    </p:spTree>
    <p:extLst>
      <p:ext uri="{BB962C8B-B14F-4D97-AF65-F5344CB8AC3E}">
        <p14:creationId xmlns:p14="http://schemas.microsoft.com/office/powerpoint/2010/main" val="29008942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477608" y="264367"/>
            <a:ext cx="103871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Why is it so hard?</a:t>
            </a:r>
          </a:p>
        </p:txBody>
      </p:sp>
      <p:sp>
        <p:nvSpPr>
          <p:cNvPr id="515" name="Shape 515"/>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4</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16" name="Shape 516"/>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517" name="Shape 517"/>
          <p:cNvSpPr/>
          <p:nvPr/>
        </p:nvSpPr>
        <p:spPr>
          <a:xfrm>
            <a:off x="4424827" y="4417541"/>
            <a:ext cx="5907900" cy="3128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b="0" i="0" u="none" strike="noStrike" cap="none" baseline="0">
                <a:solidFill>
                  <a:srgbClr val="1C9AD6"/>
                </a:solidFill>
                <a:latin typeface="Arial"/>
                <a:ea typeface="Arial"/>
                <a:cs typeface="Arial"/>
                <a:sym typeface="Arial"/>
              </a:rPr>
              <a:t>Execute Functional Tests</a:t>
            </a:r>
          </a:p>
        </p:txBody>
      </p:sp>
      <p:sp>
        <p:nvSpPr>
          <p:cNvPr id="518" name="Shape 518"/>
          <p:cNvSpPr txBox="1">
            <a:spLocks noGrp="1"/>
          </p:cNvSpPr>
          <p:nvPr>
            <p:ph type="body" idx="4294967295"/>
          </p:nvPr>
        </p:nvSpPr>
        <p:spPr>
          <a:xfrm>
            <a:off x="304482" y="4631079"/>
            <a:ext cx="11555700" cy="1799700"/>
          </a:xfrm>
          <a:prstGeom prst="rect">
            <a:avLst/>
          </a:prstGeom>
          <a:noFill/>
          <a:ln>
            <a:noFill/>
          </a:ln>
        </p:spPr>
        <p:txBody>
          <a:bodyPr lIns="0" tIns="50775" rIns="101550" bIns="50775" anchor="t" anchorCtr="0">
            <a:noAutofit/>
          </a:bodyPr>
          <a:lstStyle/>
          <a:p>
            <a:pPr marL="304713" marR="0" lvl="0" indent="-12613" algn="l" rtl="0">
              <a:lnSpc>
                <a:spcPct val="90518"/>
              </a:lnSpc>
              <a:spcBef>
                <a:spcPts val="0"/>
              </a:spcBef>
              <a:spcAft>
                <a:spcPts val="0"/>
              </a:spcAft>
              <a:buClr>
                <a:schemeClr val="dk2"/>
              </a:buClr>
              <a:buFont typeface="Arial"/>
              <a:buNone/>
            </a:pPr>
            <a:endParaRPr sz="2700" b="0" i="0" u="none" strike="noStrike" cap="none" baseline="0">
              <a:solidFill>
                <a:schemeClr val="dk1"/>
              </a:solidFill>
              <a:latin typeface="Arial"/>
              <a:ea typeface="Arial"/>
              <a:cs typeface="Arial"/>
              <a:sym typeface="Arial"/>
            </a:endParaRPr>
          </a:p>
          <a:p>
            <a:pPr marL="304713" marR="0" lvl="0" indent="-12613" algn="l" rtl="0">
              <a:lnSpc>
                <a:spcPct val="122200"/>
              </a:lnSpc>
              <a:spcBef>
                <a:spcPts val="889"/>
              </a:spcBef>
              <a:spcAft>
                <a:spcPts val="0"/>
              </a:spcAft>
              <a:buClr>
                <a:schemeClr val="dk2"/>
              </a:buClr>
              <a:buSzPct val="25000"/>
              <a:buFont typeface="Arial"/>
              <a:buNone/>
            </a:pPr>
            <a:r>
              <a:rPr lang="en-US" sz="2000" b="0" i="0" u="none" strike="noStrike" cap="none" baseline="0">
                <a:solidFill>
                  <a:schemeClr val="accent3"/>
                </a:solidFill>
                <a:latin typeface="Arial"/>
                <a:ea typeface="Arial"/>
                <a:cs typeface="Arial"/>
                <a:sym typeface="Arial"/>
              </a:rPr>
              <a:t> </a:t>
            </a:r>
          </a:p>
          <a:p>
            <a:pPr marL="914143" marR="0" lvl="1" indent="-164843" algn="l" rtl="0">
              <a:lnSpc>
                <a:spcPct val="101833"/>
              </a:lnSpc>
              <a:spcBef>
                <a:spcPts val="889"/>
              </a:spcBef>
              <a:spcAft>
                <a:spcPts val="0"/>
              </a:spcAft>
              <a:buClr>
                <a:schemeClr val="dk2"/>
              </a:buClr>
              <a:buFont typeface="Arial"/>
              <a:buNone/>
            </a:pPr>
            <a:endParaRPr sz="2400" b="0" i="0" u="none" strike="noStrike" cap="none" baseline="0">
              <a:solidFill>
                <a:schemeClr val="dk1"/>
              </a:solidFill>
              <a:latin typeface="Arial"/>
              <a:ea typeface="Arial"/>
              <a:cs typeface="Arial"/>
              <a:sym typeface="Arial"/>
            </a:endParaRPr>
          </a:p>
        </p:txBody>
      </p:sp>
      <p:sp>
        <p:nvSpPr>
          <p:cNvPr id="519" name="Shape 519"/>
          <p:cNvSpPr/>
          <p:nvPr/>
        </p:nvSpPr>
        <p:spPr>
          <a:xfrm>
            <a:off x="1248574" y="1497954"/>
            <a:ext cx="5831699" cy="3086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dirty="0">
                <a:solidFill>
                  <a:srgbClr val="1C9AD6"/>
                </a:solidFill>
              </a:rPr>
              <a:t>Clean</a:t>
            </a:r>
            <a:r>
              <a:rPr lang="en-US" sz="2000" b="0" i="0" u="none" strike="noStrike" cap="none" baseline="0" dirty="0">
                <a:solidFill>
                  <a:srgbClr val="1C9AD6"/>
                </a:solidFill>
                <a:latin typeface="Arial"/>
                <a:ea typeface="Arial"/>
                <a:cs typeface="Arial"/>
                <a:sym typeface="Arial"/>
              </a:rPr>
              <a:t> API Bundle Files and Folders</a:t>
            </a:r>
          </a:p>
        </p:txBody>
      </p:sp>
      <p:sp>
        <p:nvSpPr>
          <p:cNvPr id="520" name="Shape 520"/>
          <p:cNvSpPr/>
          <p:nvPr/>
        </p:nvSpPr>
        <p:spPr>
          <a:xfrm>
            <a:off x="1656645" y="1895671"/>
            <a:ext cx="5877300" cy="3128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b="0" i="0" u="none" strike="noStrike" cap="none" baseline="0" dirty="0">
                <a:solidFill>
                  <a:srgbClr val="1C9AD6"/>
                </a:solidFill>
                <a:latin typeface="Arial"/>
                <a:ea typeface="Arial"/>
                <a:cs typeface="Arial"/>
                <a:sym typeface="Arial"/>
              </a:rPr>
              <a:t>Copy Artifacts</a:t>
            </a:r>
          </a:p>
        </p:txBody>
      </p:sp>
      <p:sp>
        <p:nvSpPr>
          <p:cNvPr id="521" name="Shape 521"/>
          <p:cNvSpPr/>
          <p:nvPr/>
        </p:nvSpPr>
        <p:spPr>
          <a:xfrm>
            <a:off x="3017896" y="3212039"/>
            <a:ext cx="5877300" cy="3128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b="0" i="0" u="none" strike="noStrike" cap="none" baseline="0" dirty="0">
                <a:solidFill>
                  <a:srgbClr val="1C9AD6"/>
                </a:solidFill>
                <a:latin typeface="Arial"/>
                <a:ea typeface="Arial"/>
                <a:cs typeface="Arial"/>
                <a:sym typeface="Arial"/>
              </a:rPr>
              <a:t>Deactivate last </a:t>
            </a:r>
            <a:r>
              <a:rPr lang="en-US" sz="2000" b="0" i="0" u="none" strike="noStrike" cap="none" baseline="0" dirty="0" smtClean="0">
                <a:solidFill>
                  <a:srgbClr val="1C9AD6"/>
                </a:solidFill>
                <a:latin typeface="Arial"/>
                <a:ea typeface="Arial"/>
                <a:cs typeface="Arial"/>
                <a:sym typeface="Arial"/>
              </a:rPr>
              <a:t>revision</a:t>
            </a:r>
            <a:endParaRPr lang="en-US" sz="2000" b="0" i="0" u="none" strike="noStrike" cap="none" baseline="0" dirty="0">
              <a:solidFill>
                <a:srgbClr val="1C9AD6"/>
              </a:solidFill>
              <a:latin typeface="Arial"/>
              <a:ea typeface="Arial"/>
              <a:cs typeface="Arial"/>
              <a:sym typeface="Arial"/>
            </a:endParaRPr>
          </a:p>
        </p:txBody>
      </p:sp>
      <p:sp>
        <p:nvSpPr>
          <p:cNvPr id="522" name="Shape 522"/>
          <p:cNvSpPr/>
          <p:nvPr/>
        </p:nvSpPr>
        <p:spPr>
          <a:xfrm>
            <a:off x="3471647" y="3613873"/>
            <a:ext cx="5892600" cy="3128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b="0" i="0" u="none" strike="noStrike" cap="none" baseline="0" dirty="0">
                <a:solidFill>
                  <a:srgbClr val="1C9AD6"/>
                </a:solidFill>
                <a:latin typeface="Arial"/>
                <a:ea typeface="Arial"/>
                <a:cs typeface="Arial"/>
                <a:sym typeface="Arial"/>
              </a:rPr>
              <a:t>Import and deploy API </a:t>
            </a:r>
            <a:r>
              <a:rPr lang="en-US" sz="2000" b="0" i="0" u="none" strike="noStrike" cap="none" baseline="0" dirty="0" smtClean="0">
                <a:solidFill>
                  <a:srgbClr val="1C9AD6"/>
                </a:solidFill>
                <a:latin typeface="Arial"/>
                <a:ea typeface="Arial"/>
                <a:cs typeface="Arial"/>
                <a:sym typeface="Arial"/>
              </a:rPr>
              <a:t>bundle</a:t>
            </a:r>
            <a:endParaRPr lang="en-US" sz="2000" b="0" i="0" u="none" strike="noStrike" cap="none" baseline="0" dirty="0">
              <a:solidFill>
                <a:srgbClr val="1C9AD6"/>
              </a:solidFill>
              <a:latin typeface="Arial"/>
              <a:ea typeface="Arial"/>
              <a:cs typeface="Arial"/>
              <a:sym typeface="Arial"/>
            </a:endParaRPr>
          </a:p>
        </p:txBody>
      </p:sp>
      <p:sp>
        <p:nvSpPr>
          <p:cNvPr id="523" name="Shape 523"/>
          <p:cNvSpPr/>
          <p:nvPr/>
        </p:nvSpPr>
        <p:spPr>
          <a:xfrm>
            <a:off x="5393234" y="5221208"/>
            <a:ext cx="5862300" cy="3128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rgbClr val="1C9AD6"/>
                </a:solidFill>
                <a:latin typeface="Arial"/>
                <a:ea typeface="Arial"/>
                <a:cs typeface="Arial"/>
                <a:sym typeface="Arial"/>
              </a:rPr>
              <a:t>Deploy and Test Documentation on CMS</a:t>
            </a:r>
          </a:p>
        </p:txBody>
      </p:sp>
      <p:sp>
        <p:nvSpPr>
          <p:cNvPr id="524" name="Shape 524"/>
          <p:cNvSpPr/>
          <p:nvPr/>
        </p:nvSpPr>
        <p:spPr>
          <a:xfrm>
            <a:off x="3940624" y="4015707"/>
            <a:ext cx="5907900" cy="3128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b="0" i="0" u="none" strike="noStrike" cap="none" baseline="0">
                <a:solidFill>
                  <a:srgbClr val="1C9AD6"/>
                </a:solidFill>
                <a:latin typeface="Arial"/>
                <a:ea typeface="Arial"/>
                <a:cs typeface="Arial"/>
                <a:sym typeface="Arial"/>
              </a:rPr>
              <a:t>Execute Unit Tests</a:t>
            </a:r>
          </a:p>
        </p:txBody>
      </p:sp>
      <p:sp>
        <p:nvSpPr>
          <p:cNvPr id="525" name="Shape 525"/>
          <p:cNvSpPr/>
          <p:nvPr/>
        </p:nvSpPr>
        <p:spPr>
          <a:xfrm>
            <a:off x="4909031" y="4819375"/>
            <a:ext cx="5907900" cy="3128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b="0" i="0" u="none" strike="noStrike" cap="none" baseline="0">
                <a:solidFill>
                  <a:srgbClr val="1C9AD6"/>
                </a:solidFill>
                <a:latin typeface="Arial"/>
                <a:ea typeface="Arial"/>
                <a:cs typeface="Arial"/>
                <a:sym typeface="Arial"/>
              </a:rPr>
              <a:t>Execute Performance Tests</a:t>
            </a:r>
          </a:p>
        </p:txBody>
      </p:sp>
      <p:sp>
        <p:nvSpPr>
          <p:cNvPr id="526" name="Shape 526"/>
          <p:cNvSpPr/>
          <p:nvPr/>
        </p:nvSpPr>
        <p:spPr>
          <a:xfrm>
            <a:off x="5831758" y="5623045"/>
            <a:ext cx="5862300" cy="3128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b="0" i="0" u="none" strike="noStrike" cap="none" baseline="0">
                <a:solidFill>
                  <a:srgbClr val="1C9AD6"/>
                </a:solidFill>
                <a:latin typeface="Arial"/>
                <a:ea typeface="Arial"/>
                <a:cs typeface="Arial"/>
                <a:sym typeface="Arial"/>
              </a:rPr>
              <a:t>Any other manual tasks…</a:t>
            </a:r>
          </a:p>
        </p:txBody>
      </p:sp>
      <p:sp>
        <p:nvSpPr>
          <p:cNvPr id="527" name="Shape 527"/>
          <p:cNvSpPr/>
          <p:nvPr/>
        </p:nvSpPr>
        <p:spPr>
          <a:xfrm>
            <a:off x="2110395" y="2297505"/>
            <a:ext cx="5877300" cy="423600"/>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b="0" i="0" u="none" strike="noStrike" cap="none" baseline="0" dirty="0">
                <a:solidFill>
                  <a:srgbClr val="1C9AD6"/>
                </a:solidFill>
                <a:latin typeface="Arial"/>
                <a:ea typeface="Arial"/>
                <a:cs typeface="Arial"/>
                <a:sym typeface="Arial"/>
              </a:rPr>
              <a:t>Configure </a:t>
            </a:r>
            <a:r>
              <a:rPr lang="en-US" sz="2000" b="0" i="0" u="none" strike="noStrike" cap="none" baseline="0" dirty="0" smtClean="0">
                <a:solidFill>
                  <a:srgbClr val="1C9AD6"/>
                </a:solidFill>
                <a:latin typeface="Arial"/>
                <a:ea typeface="Arial"/>
                <a:cs typeface="Arial"/>
                <a:sym typeface="Arial"/>
              </a:rPr>
              <a:t>DEV</a:t>
            </a:r>
            <a:r>
              <a:rPr lang="en-US" sz="2000" b="0" i="0" u="none" strike="noStrike" cap="none" baseline="0" dirty="0">
                <a:solidFill>
                  <a:srgbClr val="1C9AD6"/>
                </a:solidFill>
                <a:latin typeface="Arial"/>
                <a:ea typeface="Arial"/>
                <a:cs typeface="Arial"/>
                <a:sym typeface="Arial"/>
              </a:rPr>
              <a:t>, QA, STG, PROD, etc</a:t>
            </a:r>
            <a:r>
              <a:rPr lang="en-US" sz="2000" b="0" i="0" u="none" strike="noStrike" cap="none" baseline="0" dirty="0" smtClean="0">
                <a:solidFill>
                  <a:srgbClr val="1C9AD6"/>
                </a:solidFill>
                <a:latin typeface="Arial"/>
                <a:ea typeface="Arial"/>
                <a:cs typeface="Arial"/>
                <a:sym typeface="Arial"/>
              </a:rPr>
              <a:t>.</a:t>
            </a:r>
            <a:endParaRPr lang="en-US" sz="2000" b="0" i="0" u="none" strike="noStrike" cap="none" baseline="0" dirty="0">
              <a:solidFill>
                <a:srgbClr val="1C9AD6"/>
              </a:solidFill>
              <a:latin typeface="Arial"/>
              <a:ea typeface="Arial"/>
              <a:cs typeface="Arial"/>
              <a:sym typeface="Arial"/>
            </a:endParaRPr>
          </a:p>
        </p:txBody>
      </p:sp>
      <p:sp>
        <p:nvSpPr>
          <p:cNvPr id="528" name="Shape 528"/>
          <p:cNvSpPr/>
          <p:nvPr/>
        </p:nvSpPr>
        <p:spPr>
          <a:xfrm>
            <a:off x="2564146" y="2810205"/>
            <a:ext cx="5877300" cy="312899"/>
          </a:xfrm>
          <a:prstGeom prst="roundRect">
            <a:avLst>
              <a:gd name="adj" fmla="val 16667"/>
            </a:avLst>
          </a:prstGeom>
          <a:gradFill>
            <a:gsLst>
              <a:gs pos="0">
                <a:srgbClr val="D0D3D4"/>
              </a:gs>
              <a:gs pos="100000">
                <a:srgbClr val="E6EAED"/>
              </a:gs>
            </a:gsLst>
            <a:lin ang="16200038" scaled="0"/>
          </a:gradFill>
          <a:ln w="9525" cap="flat" cmpd="sng">
            <a:solidFill>
              <a:srgbClr val="CBCEC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000" b="0" i="0" u="none" strike="noStrike" cap="none" baseline="0" dirty="0">
                <a:solidFill>
                  <a:srgbClr val="1C9AD6"/>
                </a:solidFill>
                <a:latin typeface="Arial"/>
                <a:ea typeface="Arial"/>
                <a:cs typeface="Arial"/>
                <a:sym typeface="Arial"/>
              </a:rPr>
              <a:t>Package Artifacts (zip)</a:t>
            </a:r>
          </a:p>
        </p:txBody>
      </p:sp>
      <p:pic>
        <p:nvPicPr>
          <p:cNvPr id="529" name="Shape 529"/>
          <p:cNvPicPr preferRelativeResize="0"/>
          <p:nvPr/>
        </p:nvPicPr>
        <p:blipFill rotWithShape="1">
          <a:blip r:embed="rId3">
            <a:alphaModFix/>
          </a:blip>
          <a:srcRect/>
          <a:stretch/>
        </p:blipFill>
        <p:spPr>
          <a:xfrm>
            <a:off x="-74863" y="3152753"/>
            <a:ext cx="3463016" cy="2470292"/>
          </a:xfrm>
          <a:prstGeom prst="rect">
            <a:avLst/>
          </a:prstGeom>
          <a:noFill/>
          <a:ln>
            <a:noFill/>
          </a:ln>
        </p:spPr>
      </p:pic>
      <p:sp>
        <p:nvSpPr>
          <p:cNvPr id="530" name="Shape 530"/>
          <p:cNvSpPr txBox="1"/>
          <p:nvPr/>
        </p:nvSpPr>
        <p:spPr>
          <a:xfrm>
            <a:off x="2184599" y="6068199"/>
            <a:ext cx="7656299" cy="360299"/>
          </a:xfrm>
          <a:prstGeom prst="rect">
            <a:avLst/>
          </a:prstGeom>
          <a:solidFill>
            <a:schemeClr val="lt2"/>
          </a:solidFill>
          <a:ln>
            <a:noFill/>
          </a:ln>
        </p:spPr>
        <p:txBody>
          <a:bodyPr lIns="91425" tIns="45700" rIns="91425" bIns="45700" anchor="t" anchorCtr="0">
            <a:noAutofit/>
          </a:bodyPr>
          <a:lstStyle/>
          <a:p>
            <a:pPr marL="0" marR="0" lvl="0" indent="0" algn="ctr" rtl="0">
              <a:spcBef>
                <a:spcPts val="0"/>
              </a:spcBef>
              <a:buSzPct val="25000"/>
              <a:buNone/>
            </a:pPr>
            <a:r>
              <a:rPr lang="en-US" sz="2000" b="1" i="0" u="none" strike="noStrike" cap="none" baseline="0" dirty="0">
                <a:solidFill>
                  <a:schemeClr val="dk2"/>
                </a:solidFill>
                <a:latin typeface="Arial"/>
                <a:ea typeface="Arial"/>
                <a:cs typeface="Arial"/>
                <a:sym typeface="Arial"/>
              </a:rPr>
              <a:t>There must be a way to automate all this tedious work!</a:t>
            </a:r>
          </a:p>
        </p:txBody>
      </p:sp>
      <p:sp>
        <p:nvSpPr>
          <p:cNvPr id="531" name="Shape 531"/>
          <p:cNvSpPr txBox="1"/>
          <p:nvPr/>
        </p:nvSpPr>
        <p:spPr>
          <a:xfrm>
            <a:off x="319707" y="947890"/>
            <a:ext cx="11874900" cy="365699"/>
          </a:xfrm>
          <a:prstGeom prst="rect">
            <a:avLst/>
          </a:prstGeom>
          <a:noFill/>
          <a:ln>
            <a:noFill/>
          </a:ln>
        </p:spPr>
        <p:txBody>
          <a:bodyPr lIns="101550" tIns="50775" rIns="101550" bIns="50775" anchor="t" anchorCtr="0">
            <a:noAutofit/>
          </a:bodyPr>
          <a:lstStyle/>
          <a:p>
            <a:pPr marL="0" marR="0" lvl="0" indent="0" algn="l" rtl="0">
              <a:spcBef>
                <a:spcPts val="0"/>
              </a:spcBef>
              <a:buClr>
                <a:schemeClr val="dk2"/>
              </a:buClr>
              <a:buSzPct val="25000"/>
              <a:buFont typeface="Arial"/>
              <a:buNone/>
            </a:pPr>
            <a:r>
              <a:rPr lang="en-US" sz="2400" b="0" i="0" u="none" strike="noStrike" cap="none" baseline="0">
                <a:solidFill>
                  <a:schemeClr val="dk2"/>
                </a:solidFill>
                <a:latin typeface="Arial"/>
                <a:ea typeface="Arial"/>
                <a:cs typeface="Arial"/>
                <a:sym typeface="Arial"/>
              </a:rPr>
              <a:t>Let’s take a look at the tasks required:</a:t>
            </a:r>
          </a:p>
        </p:txBody>
      </p:sp>
    </p:spTree>
    <p:extLst>
      <p:ext uri="{BB962C8B-B14F-4D97-AF65-F5344CB8AC3E}">
        <p14:creationId xmlns:p14="http://schemas.microsoft.com/office/powerpoint/2010/main" val="124232815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API </a:t>
            </a:r>
            <a:r>
              <a:rPr lang="en-US" dirty="0"/>
              <a:t>Proxy </a:t>
            </a:r>
            <a:r>
              <a:rPr lang="en-US" dirty="0" smtClean="0"/>
              <a:t>Testing – </a:t>
            </a:r>
            <a:r>
              <a:rPr lang="en-US" dirty="0"/>
              <a:t>Integration test enough?</a:t>
            </a:r>
          </a:p>
        </p:txBody>
      </p:sp>
      <p:sp>
        <p:nvSpPr>
          <p:cNvPr id="2" name="Slide Number Placeholder 1"/>
          <p:cNvSpPr>
            <a:spLocks noGrp="1"/>
          </p:cNvSpPr>
          <p:nvPr>
            <p:ph type="sldNum" sz="quarter" idx="4"/>
          </p:nvPr>
        </p:nvSpPr>
        <p:spPr/>
        <p:txBody>
          <a:bodyPr/>
          <a:lstStyle/>
          <a:p>
            <a:fld id="{9A68FE36-BDA6-4A87-8648-115964FC2835}" type="slidenum">
              <a:rPr lang="en-US" smtClean="0"/>
              <a:pPr/>
              <a:t>40</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grpSp>
        <p:nvGrpSpPr>
          <p:cNvPr id="18" name="Group 17"/>
          <p:cNvGrpSpPr/>
          <p:nvPr/>
        </p:nvGrpSpPr>
        <p:grpSpPr>
          <a:xfrm>
            <a:off x="1832039" y="1104900"/>
            <a:ext cx="8515221" cy="5291292"/>
            <a:chOff x="1926178" y="1104900"/>
            <a:chExt cx="8515221" cy="5291292"/>
          </a:xfrm>
        </p:grpSpPr>
        <p:pic>
          <p:nvPicPr>
            <p:cNvPr id="16" name="Picture 15"/>
            <p:cNvPicPr>
              <a:picLocks noChangeAspect="1"/>
            </p:cNvPicPr>
            <p:nvPr/>
          </p:nvPicPr>
          <p:blipFill>
            <a:blip r:embed="rId3"/>
            <a:stretch>
              <a:fillRect/>
            </a:stretch>
          </p:blipFill>
          <p:spPr>
            <a:xfrm>
              <a:off x="1926178" y="1104900"/>
              <a:ext cx="8515221" cy="5291292"/>
            </a:xfrm>
            <a:prstGeom prst="rect">
              <a:avLst/>
            </a:prstGeom>
          </p:spPr>
        </p:pic>
        <p:pic>
          <p:nvPicPr>
            <p:cNvPr id="13" name="Picture 12"/>
            <p:cNvPicPr>
              <a:picLocks noChangeAspect="1"/>
            </p:cNvPicPr>
            <p:nvPr/>
          </p:nvPicPr>
          <p:blipFill>
            <a:blip r:embed="rId4"/>
            <a:stretch>
              <a:fillRect/>
            </a:stretch>
          </p:blipFill>
          <p:spPr>
            <a:xfrm>
              <a:off x="8023179" y="4803423"/>
              <a:ext cx="1428044" cy="1428044"/>
            </a:xfrm>
            <a:prstGeom prst="rect">
              <a:avLst/>
            </a:prstGeom>
          </p:spPr>
        </p:pic>
      </p:grpSp>
      <p:sp>
        <p:nvSpPr>
          <p:cNvPr id="17" name="TextBox 16"/>
          <p:cNvSpPr txBox="1"/>
          <p:nvPr/>
        </p:nvSpPr>
        <p:spPr>
          <a:xfrm>
            <a:off x="477608" y="1248757"/>
            <a:ext cx="3383861" cy="630942"/>
          </a:xfrm>
          <a:prstGeom prst="rect">
            <a:avLst/>
          </a:prstGeom>
          <a:noFill/>
        </p:spPr>
        <p:txBody>
          <a:bodyPr wrap="none" lIns="45720" tIns="45720" rIns="45720" bIns="91440" rtlCol="0" anchor="t">
            <a:spAutoFit/>
          </a:bodyPr>
          <a:lstStyle/>
          <a:p>
            <a:r>
              <a:rPr lang="en-US" sz="3200" dirty="0" smtClean="0"/>
              <a:t>Isolation/Coverage</a:t>
            </a:r>
          </a:p>
        </p:txBody>
      </p:sp>
      <p:pic>
        <p:nvPicPr>
          <p:cNvPr id="19" name="Picture 18"/>
          <p:cNvPicPr>
            <a:picLocks noChangeAspect="1"/>
          </p:cNvPicPr>
          <p:nvPr/>
        </p:nvPicPr>
        <p:blipFill>
          <a:blip r:embed="rId5"/>
          <a:stretch>
            <a:fillRect/>
          </a:stretch>
        </p:blipFill>
        <p:spPr>
          <a:xfrm>
            <a:off x="9265475" y="4632221"/>
            <a:ext cx="1599246" cy="1599246"/>
          </a:xfrm>
          <a:prstGeom prst="rect">
            <a:avLst/>
          </a:prstGeom>
        </p:spPr>
      </p:pic>
    </p:spTree>
    <p:extLst>
      <p:ext uri="{BB962C8B-B14F-4D97-AF65-F5344CB8AC3E}">
        <p14:creationId xmlns:p14="http://schemas.microsoft.com/office/powerpoint/2010/main" val="334586030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Unit Testing – Other benefits </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41</a:t>
            </a:fld>
            <a:endParaRPr lang="en-US" dirty="0"/>
          </a:p>
        </p:txBody>
      </p:sp>
      <p:sp>
        <p:nvSpPr>
          <p:cNvPr id="7" name="Freeform 1"/>
          <p:cNvSpPr>
            <a:spLocks noChangeArrowheads="1"/>
          </p:cNvSpPr>
          <p:nvPr/>
        </p:nvSpPr>
        <p:spPr bwMode="auto">
          <a:xfrm>
            <a:off x="11371150" y="241641"/>
            <a:ext cx="587394" cy="558004"/>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2">
              <a:lumMod val="75000"/>
            </a:schemeClr>
          </a:solidFill>
          <a:ln>
            <a:noFill/>
          </a:ln>
          <a:effectLst/>
        </p:spPr>
        <p:txBody>
          <a:bodyPr wrap="none" lIns="45683" tIns="22842" rIns="45683" bIns="22842" anchor="ctr"/>
          <a:lstStyle/>
          <a:p>
            <a:endParaRPr lang="en-US"/>
          </a:p>
        </p:txBody>
      </p:sp>
      <p:sp>
        <p:nvSpPr>
          <p:cNvPr id="8" name="Footer Placeholder 7"/>
          <p:cNvSpPr>
            <a:spLocks noGrp="1"/>
          </p:cNvSpPr>
          <p:nvPr>
            <p:ph type="ftr" sz="quarter" idx="3"/>
          </p:nvPr>
        </p:nvSpPr>
        <p:spPr/>
        <p:txBody>
          <a:bodyPr/>
          <a:lstStyle/>
          <a:p>
            <a:r>
              <a:rPr lang="en-US" smtClean="0"/>
              <a:t>©2015 Apigee. All Rights Reserved. </a:t>
            </a:r>
            <a:endParaRPr lang="en-US" dirty="0"/>
          </a:p>
        </p:txBody>
      </p:sp>
      <p:sp>
        <p:nvSpPr>
          <p:cNvPr id="6" name="Content Placeholder 5"/>
          <p:cNvSpPr>
            <a:spLocks noGrp="1"/>
          </p:cNvSpPr>
          <p:nvPr>
            <p:ph sz="half" idx="1"/>
          </p:nvPr>
        </p:nvSpPr>
        <p:spPr>
          <a:xfrm>
            <a:off x="1019936" y="2597227"/>
            <a:ext cx="10139429" cy="1663547"/>
          </a:xfrm>
        </p:spPr>
        <p:txBody>
          <a:bodyPr>
            <a:normAutofit/>
          </a:bodyPr>
          <a:lstStyle/>
          <a:p>
            <a:r>
              <a:rPr lang="en-US" sz="2800" dirty="0" smtClean="0"/>
              <a:t>Code can be tested locally without deployment to Apigee first</a:t>
            </a:r>
          </a:p>
          <a:p>
            <a:r>
              <a:rPr lang="en-US" sz="2800" dirty="0" smtClean="0"/>
              <a:t>Can create hooks to enforce testing during commit</a:t>
            </a:r>
          </a:p>
          <a:p>
            <a:r>
              <a:rPr lang="en-US" sz="2800" dirty="0" smtClean="0"/>
              <a:t>Much faster than integration testing</a:t>
            </a:r>
          </a:p>
        </p:txBody>
      </p:sp>
    </p:spTree>
    <p:extLst>
      <p:ext uri="{BB962C8B-B14F-4D97-AF65-F5344CB8AC3E}">
        <p14:creationId xmlns:p14="http://schemas.microsoft.com/office/powerpoint/2010/main" val="27567381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Unit Testing </a:t>
            </a:r>
            <a:r>
              <a:rPr lang="en-US" dirty="0" smtClean="0"/>
              <a:t>– Boundary Principal</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42</a:t>
            </a:fld>
            <a:endParaRPr lang="en-US" dirty="0"/>
          </a:p>
        </p:txBody>
      </p:sp>
      <p:sp>
        <p:nvSpPr>
          <p:cNvPr id="9" name="Footer Placeholder 8"/>
          <p:cNvSpPr>
            <a:spLocks noGrp="1"/>
          </p:cNvSpPr>
          <p:nvPr>
            <p:ph type="ftr" sz="quarter" idx="3"/>
          </p:nvPr>
        </p:nvSpPr>
        <p:spPr/>
        <p:txBody>
          <a:bodyPr/>
          <a:lstStyle/>
          <a:p>
            <a:r>
              <a:rPr lang="en-US" smtClean="0"/>
              <a:t>©2015 Apigee. All Rights Reserved. </a:t>
            </a:r>
            <a:endParaRPr lang="en-US" dirty="0"/>
          </a:p>
        </p:txBody>
      </p:sp>
      <p:grpSp>
        <p:nvGrpSpPr>
          <p:cNvPr id="3" name="Group 2"/>
          <p:cNvGrpSpPr/>
          <p:nvPr/>
        </p:nvGrpSpPr>
        <p:grpSpPr>
          <a:xfrm>
            <a:off x="1067237" y="2585701"/>
            <a:ext cx="10044827" cy="1686599"/>
            <a:chOff x="1029780" y="2074223"/>
            <a:chExt cx="10044827" cy="1686599"/>
          </a:xfrm>
        </p:grpSpPr>
        <p:sp>
          <p:nvSpPr>
            <p:cNvPr id="10" name="TextBox 9"/>
            <p:cNvSpPr txBox="1"/>
            <p:nvPr/>
          </p:nvSpPr>
          <p:spPr>
            <a:xfrm>
              <a:off x="2553890" y="2494020"/>
              <a:ext cx="8520717" cy="1000274"/>
            </a:xfrm>
            <a:prstGeom prst="rect">
              <a:avLst/>
            </a:prstGeom>
            <a:noFill/>
          </p:spPr>
          <p:txBody>
            <a:bodyPr wrap="square" lIns="45720" tIns="45720" rIns="45720" bIns="91440" rtlCol="0" anchor="t">
              <a:spAutoFit/>
            </a:bodyPr>
            <a:lstStyle/>
            <a:p>
              <a:pPr algn="r"/>
              <a:r>
                <a:rPr lang="en-US" sz="2800" dirty="0" smtClean="0"/>
                <a:t>Test within your boundaries – don’t test libraries you don’t control</a:t>
              </a:r>
              <a:endParaRPr lang="en-US" sz="2800" dirty="0"/>
            </a:p>
          </p:txBody>
        </p:sp>
        <p:sp>
          <p:nvSpPr>
            <p:cNvPr id="7" name="Shape 1159"/>
            <p:cNvSpPr>
              <a:spLocks noChangeAspect="1"/>
            </p:cNvSpPr>
            <p:nvPr/>
          </p:nvSpPr>
          <p:spPr>
            <a:xfrm>
              <a:off x="1029780" y="2074223"/>
              <a:ext cx="1686977" cy="1686599"/>
            </a:xfrm>
            <a:custGeom>
              <a:avLst/>
              <a:gdLst/>
              <a:ahLst/>
              <a:cxnLst>
                <a:cxn ang="0">
                  <a:pos x="wd2" y="hd2"/>
                </a:cxn>
                <a:cxn ang="5400000">
                  <a:pos x="wd2" y="hd2"/>
                </a:cxn>
                <a:cxn ang="10800000">
                  <a:pos x="wd2" y="hd2"/>
                </a:cxn>
                <a:cxn ang="16200000">
                  <a:pos x="wd2" y="hd2"/>
                </a:cxn>
              </a:cxnLst>
              <a:rect l="0" t="0" r="r" b="b"/>
              <a:pathLst>
                <a:path w="21577" h="21521" extrusionOk="0">
                  <a:moveTo>
                    <a:pt x="10784" y="19047"/>
                  </a:moveTo>
                  <a:cubicBezTo>
                    <a:pt x="10160" y="19047"/>
                    <a:pt x="9652" y="18540"/>
                    <a:pt x="9652" y="17917"/>
                  </a:cubicBezTo>
                  <a:cubicBezTo>
                    <a:pt x="9652" y="17294"/>
                    <a:pt x="10160" y="16787"/>
                    <a:pt x="10784" y="16787"/>
                  </a:cubicBezTo>
                  <a:cubicBezTo>
                    <a:pt x="11408" y="16787"/>
                    <a:pt x="11915" y="17294"/>
                    <a:pt x="11915" y="17917"/>
                  </a:cubicBezTo>
                  <a:cubicBezTo>
                    <a:pt x="11915" y="18540"/>
                    <a:pt x="11408" y="19047"/>
                    <a:pt x="10784" y="19047"/>
                  </a:cubicBezTo>
                  <a:close/>
                  <a:moveTo>
                    <a:pt x="10315" y="7615"/>
                  </a:moveTo>
                  <a:cubicBezTo>
                    <a:pt x="10315" y="7356"/>
                    <a:pt x="10525" y="7147"/>
                    <a:pt x="10784" y="7147"/>
                  </a:cubicBezTo>
                  <a:cubicBezTo>
                    <a:pt x="11043" y="7147"/>
                    <a:pt x="11253" y="7356"/>
                    <a:pt x="11253" y="7615"/>
                  </a:cubicBezTo>
                  <a:lnTo>
                    <a:pt x="11253" y="14782"/>
                  </a:lnTo>
                  <a:cubicBezTo>
                    <a:pt x="11253" y="15041"/>
                    <a:pt x="11043" y="15250"/>
                    <a:pt x="10784" y="15250"/>
                  </a:cubicBezTo>
                  <a:cubicBezTo>
                    <a:pt x="10525" y="15250"/>
                    <a:pt x="10315" y="15041"/>
                    <a:pt x="10315" y="14782"/>
                  </a:cubicBezTo>
                  <a:cubicBezTo>
                    <a:pt x="10315" y="14782"/>
                    <a:pt x="10315" y="7615"/>
                    <a:pt x="10315" y="7615"/>
                  </a:cubicBezTo>
                  <a:close/>
                  <a:moveTo>
                    <a:pt x="21480" y="20768"/>
                  </a:moveTo>
                  <a:lnTo>
                    <a:pt x="11203" y="238"/>
                  </a:lnTo>
                  <a:cubicBezTo>
                    <a:pt x="11044" y="-79"/>
                    <a:pt x="10523" y="-79"/>
                    <a:pt x="10364" y="238"/>
                  </a:cubicBezTo>
                  <a:lnTo>
                    <a:pt x="50" y="20843"/>
                  </a:lnTo>
                  <a:cubicBezTo>
                    <a:pt x="-23" y="20988"/>
                    <a:pt x="-15" y="21161"/>
                    <a:pt x="70" y="21299"/>
                  </a:cubicBezTo>
                  <a:cubicBezTo>
                    <a:pt x="156" y="21437"/>
                    <a:pt x="306" y="21521"/>
                    <a:pt x="469" y="21521"/>
                  </a:cubicBezTo>
                  <a:lnTo>
                    <a:pt x="21099" y="21521"/>
                  </a:lnTo>
                  <a:cubicBezTo>
                    <a:pt x="21102" y="21521"/>
                    <a:pt x="21105" y="21521"/>
                    <a:pt x="21108" y="21521"/>
                  </a:cubicBezTo>
                  <a:cubicBezTo>
                    <a:pt x="21367" y="21521"/>
                    <a:pt x="21577" y="21312"/>
                    <a:pt x="21577" y="21053"/>
                  </a:cubicBezTo>
                  <a:cubicBezTo>
                    <a:pt x="21577" y="20946"/>
                    <a:pt x="21541" y="20847"/>
                    <a:pt x="21480" y="20768"/>
                  </a:cubicBezTo>
                  <a:close/>
                </a:path>
              </a:pathLst>
            </a:custGeom>
            <a:solidFill>
              <a:srgbClr val="FA2706"/>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grpSp>
    </p:spTree>
    <p:extLst>
      <p:ext uri="{BB962C8B-B14F-4D97-AF65-F5344CB8AC3E}">
        <p14:creationId xmlns:p14="http://schemas.microsoft.com/office/powerpoint/2010/main" val="215351919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 </a:t>
            </a:r>
            <a:r>
              <a:rPr lang="en-US" dirty="0" smtClean="0"/>
              <a:t>Testing – Types of policies</a:t>
            </a:r>
            <a:endParaRPr lang="en-US" dirty="0"/>
          </a:p>
        </p:txBody>
      </p:sp>
      <p:pic>
        <p:nvPicPr>
          <p:cNvPr id="3" name="Content Placeholder 2"/>
          <p:cNvPicPr>
            <a:picLocks noGrp="1" noChangeAspect="1"/>
          </p:cNvPicPr>
          <p:nvPr>
            <p:ph idx="1"/>
          </p:nvPr>
        </p:nvPicPr>
        <p:blipFill>
          <a:blip r:embed="rId3"/>
          <a:srcRect l="-61648" r="-61648"/>
          <a:stretch>
            <a:fillRect/>
          </a:stretch>
        </p:blipFill>
        <p:spPr>
          <a:xfrm>
            <a:off x="0" y="1064924"/>
            <a:ext cx="11975504" cy="5388319"/>
          </a:xfrm>
        </p:spPr>
      </p:pic>
      <p:sp>
        <p:nvSpPr>
          <p:cNvPr id="2" name="Slide Number Placeholder 1"/>
          <p:cNvSpPr>
            <a:spLocks noGrp="1"/>
          </p:cNvSpPr>
          <p:nvPr>
            <p:ph type="sldNum" sz="quarter" idx="4"/>
          </p:nvPr>
        </p:nvSpPr>
        <p:spPr/>
        <p:txBody>
          <a:bodyPr/>
          <a:lstStyle/>
          <a:p>
            <a:fld id="{9A68FE36-BDA6-4A87-8648-115964FC2835}" type="slidenum">
              <a:rPr lang="en-US" smtClean="0"/>
              <a:pPr/>
              <a:t>43</a:t>
            </a:fld>
            <a:endParaRPr lang="en-US" dirty="0"/>
          </a:p>
        </p:txBody>
      </p:sp>
      <p:sp>
        <p:nvSpPr>
          <p:cNvPr id="9" name="Footer Placeholder 8"/>
          <p:cNvSpPr>
            <a:spLocks noGrp="1"/>
          </p:cNvSpPr>
          <p:nvPr>
            <p:ph type="ftr" sz="quarter" idx="3"/>
          </p:nvPr>
        </p:nvSpPr>
        <p:spPr/>
        <p:txBody>
          <a:bodyPr/>
          <a:lstStyle/>
          <a:p>
            <a:r>
              <a:rPr lang="en-US" smtClean="0"/>
              <a:t>©2015 Apigee. All Rights Reserved. </a:t>
            </a:r>
            <a:endParaRPr lang="en-US" dirty="0"/>
          </a:p>
        </p:txBody>
      </p:sp>
      <p:sp>
        <p:nvSpPr>
          <p:cNvPr id="5" name="Rectangle 4"/>
          <p:cNvSpPr/>
          <p:nvPr/>
        </p:nvSpPr>
        <p:spPr>
          <a:xfrm>
            <a:off x="7288943" y="1064924"/>
            <a:ext cx="1325263" cy="5388319"/>
          </a:xfrm>
          <a:prstGeom prst="rect">
            <a:avLst/>
          </a:prstGeom>
          <a:solidFill>
            <a:srgbClr val="FFFFFF">
              <a:alpha val="0"/>
            </a:srgbClr>
          </a:solidFill>
          <a:ln w="635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spTree>
    <p:extLst>
      <p:ext uri="{BB962C8B-B14F-4D97-AF65-F5344CB8AC3E}">
        <p14:creationId xmlns:p14="http://schemas.microsoft.com/office/powerpoint/2010/main" val="5895496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 </a:t>
            </a:r>
            <a:r>
              <a:rPr lang="en-US" dirty="0" smtClean="0"/>
              <a:t>Testing – Tooling</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44</a:t>
            </a:fld>
            <a:endParaRPr lang="en-US" dirty="0"/>
          </a:p>
        </p:txBody>
      </p:sp>
      <p:sp>
        <p:nvSpPr>
          <p:cNvPr id="9" name="Footer Placeholder 8"/>
          <p:cNvSpPr>
            <a:spLocks noGrp="1"/>
          </p:cNvSpPr>
          <p:nvPr>
            <p:ph type="ftr" sz="quarter" idx="3"/>
          </p:nvPr>
        </p:nvSpPr>
        <p:spPr/>
        <p:txBody>
          <a:bodyPr/>
          <a:lstStyle/>
          <a:p>
            <a:r>
              <a:rPr lang="en-US" smtClean="0"/>
              <a:t>©2015 Apigee. All Rights Reserved. </a:t>
            </a:r>
            <a:endParaRPr lang="en-US" dirty="0"/>
          </a:p>
        </p:txBody>
      </p:sp>
      <p:pic>
        <p:nvPicPr>
          <p:cNvPr id="6" name="Picture 5"/>
          <p:cNvPicPr>
            <a:picLocks noChangeAspect="1"/>
          </p:cNvPicPr>
          <p:nvPr/>
        </p:nvPicPr>
        <p:blipFill>
          <a:blip r:embed="rId3"/>
          <a:stretch>
            <a:fillRect/>
          </a:stretch>
        </p:blipFill>
        <p:spPr>
          <a:xfrm>
            <a:off x="1257160" y="1547416"/>
            <a:ext cx="2032000" cy="812800"/>
          </a:xfrm>
          <a:prstGeom prst="rect">
            <a:avLst/>
          </a:prstGeom>
        </p:spPr>
      </p:pic>
      <p:pic>
        <p:nvPicPr>
          <p:cNvPr id="7" name="Picture 6"/>
          <p:cNvPicPr>
            <a:picLocks noChangeAspect="1"/>
          </p:cNvPicPr>
          <p:nvPr/>
        </p:nvPicPr>
        <p:blipFill>
          <a:blip r:embed="rId4"/>
          <a:stretch>
            <a:fillRect/>
          </a:stretch>
        </p:blipFill>
        <p:spPr>
          <a:xfrm>
            <a:off x="4428578" y="1933031"/>
            <a:ext cx="3753938" cy="1876969"/>
          </a:xfrm>
          <a:prstGeom prst="rect">
            <a:avLst/>
          </a:prstGeom>
        </p:spPr>
      </p:pic>
      <p:pic>
        <p:nvPicPr>
          <p:cNvPr id="8" name="Picture 7"/>
          <p:cNvPicPr>
            <a:picLocks noChangeAspect="1"/>
          </p:cNvPicPr>
          <p:nvPr/>
        </p:nvPicPr>
        <p:blipFill>
          <a:blip r:embed="rId5"/>
          <a:stretch>
            <a:fillRect/>
          </a:stretch>
        </p:blipFill>
        <p:spPr>
          <a:xfrm>
            <a:off x="1101026" y="3098800"/>
            <a:ext cx="2971800" cy="711200"/>
          </a:xfrm>
          <a:prstGeom prst="rect">
            <a:avLst/>
          </a:prstGeom>
        </p:spPr>
      </p:pic>
      <p:pic>
        <p:nvPicPr>
          <p:cNvPr id="11" name="Picture 10"/>
          <p:cNvPicPr>
            <a:picLocks noChangeAspect="1"/>
          </p:cNvPicPr>
          <p:nvPr/>
        </p:nvPicPr>
        <p:blipFill>
          <a:blip r:embed="rId6"/>
          <a:stretch>
            <a:fillRect/>
          </a:stretch>
        </p:blipFill>
        <p:spPr>
          <a:xfrm>
            <a:off x="9145685" y="1175571"/>
            <a:ext cx="1506350" cy="1569553"/>
          </a:xfrm>
          <a:prstGeom prst="rect">
            <a:avLst/>
          </a:prstGeom>
        </p:spPr>
      </p:pic>
      <p:pic>
        <p:nvPicPr>
          <p:cNvPr id="12" name="Picture 11"/>
          <p:cNvPicPr>
            <a:picLocks noChangeAspect="1"/>
          </p:cNvPicPr>
          <p:nvPr/>
        </p:nvPicPr>
        <p:blipFill>
          <a:blip r:embed="rId7"/>
          <a:stretch>
            <a:fillRect/>
          </a:stretch>
        </p:blipFill>
        <p:spPr>
          <a:xfrm>
            <a:off x="7683325" y="3498850"/>
            <a:ext cx="3276600" cy="774700"/>
          </a:xfrm>
          <a:prstGeom prst="rect">
            <a:avLst/>
          </a:prstGeom>
        </p:spPr>
      </p:pic>
      <p:pic>
        <p:nvPicPr>
          <p:cNvPr id="13" name="Picture 12"/>
          <p:cNvPicPr>
            <a:picLocks noChangeAspect="1"/>
          </p:cNvPicPr>
          <p:nvPr/>
        </p:nvPicPr>
        <p:blipFill>
          <a:blip r:embed="rId8"/>
          <a:stretch>
            <a:fillRect/>
          </a:stretch>
        </p:blipFill>
        <p:spPr>
          <a:xfrm>
            <a:off x="4936824" y="4273550"/>
            <a:ext cx="1600200" cy="622300"/>
          </a:xfrm>
          <a:prstGeom prst="rect">
            <a:avLst/>
          </a:prstGeom>
        </p:spPr>
      </p:pic>
      <p:pic>
        <p:nvPicPr>
          <p:cNvPr id="14" name="Picture 13"/>
          <p:cNvPicPr>
            <a:picLocks noChangeAspect="1"/>
          </p:cNvPicPr>
          <p:nvPr/>
        </p:nvPicPr>
        <p:blipFill>
          <a:blip r:embed="rId9"/>
          <a:stretch>
            <a:fillRect/>
          </a:stretch>
        </p:blipFill>
        <p:spPr>
          <a:xfrm>
            <a:off x="1819436" y="4166859"/>
            <a:ext cx="1727200" cy="647700"/>
          </a:xfrm>
          <a:prstGeom prst="rect">
            <a:avLst/>
          </a:prstGeom>
        </p:spPr>
      </p:pic>
      <p:pic>
        <p:nvPicPr>
          <p:cNvPr id="15" name="Picture 14"/>
          <p:cNvPicPr>
            <a:picLocks noChangeAspect="1"/>
          </p:cNvPicPr>
          <p:nvPr/>
        </p:nvPicPr>
        <p:blipFill>
          <a:blip r:embed="rId10"/>
          <a:stretch>
            <a:fillRect/>
          </a:stretch>
        </p:blipFill>
        <p:spPr>
          <a:xfrm>
            <a:off x="4568595" y="1095418"/>
            <a:ext cx="2806840" cy="780206"/>
          </a:xfrm>
          <a:prstGeom prst="rect">
            <a:avLst/>
          </a:prstGeom>
        </p:spPr>
      </p:pic>
      <p:pic>
        <p:nvPicPr>
          <p:cNvPr id="16" name="Picture 15"/>
          <p:cNvPicPr>
            <a:picLocks noChangeAspect="1"/>
          </p:cNvPicPr>
          <p:nvPr/>
        </p:nvPicPr>
        <p:blipFill>
          <a:blip r:embed="rId11"/>
          <a:stretch>
            <a:fillRect/>
          </a:stretch>
        </p:blipFill>
        <p:spPr>
          <a:xfrm>
            <a:off x="6958148" y="4998702"/>
            <a:ext cx="3035300" cy="927100"/>
          </a:xfrm>
          <a:prstGeom prst="rect">
            <a:avLst/>
          </a:prstGeom>
        </p:spPr>
      </p:pic>
      <p:sp>
        <p:nvSpPr>
          <p:cNvPr id="17" name="Freeform 47"/>
          <p:cNvSpPr>
            <a:spLocks noChangeAspect="1" noChangeArrowheads="1"/>
          </p:cNvSpPr>
          <p:nvPr/>
        </p:nvSpPr>
        <p:spPr bwMode="auto">
          <a:xfrm>
            <a:off x="10494743" y="1289064"/>
            <a:ext cx="226317" cy="258352"/>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sp>
        <p:nvSpPr>
          <p:cNvPr id="18" name="Freeform 47"/>
          <p:cNvSpPr>
            <a:spLocks noChangeAspect="1" noChangeArrowheads="1"/>
          </p:cNvSpPr>
          <p:nvPr/>
        </p:nvSpPr>
        <p:spPr bwMode="auto">
          <a:xfrm>
            <a:off x="10990899" y="3498850"/>
            <a:ext cx="226317" cy="258352"/>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sp>
        <p:nvSpPr>
          <p:cNvPr id="19" name="Freeform 47"/>
          <p:cNvSpPr>
            <a:spLocks noChangeAspect="1" noChangeArrowheads="1"/>
          </p:cNvSpPr>
          <p:nvPr/>
        </p:nvSpPr>
        <p:spPr bwMode="auto">
          <a:xfrm>
            <a:off x="3959667" y="3098800"/>
            <a:ext cx="226317" cy="258352"/>
          </a:xfrm>
          <a:custGeom>
            <a:avLst/>
            <a:gdLst>
              <a:gd name="T0" fmla="*/ 1617 w 1667"/>
              <a:gd name="T1" fmla="*/ 471 h 1899"/>
              <a:gd name="T2" fmla="*/ 807 w 1667"/>
              <a:gd name="T3" fmla="*/ 471 h 1899"/>
              <a:gd name="T4" fmla="*/ 764 w 1667"/>
              <a:gd name="T5" fmla="*/ 398 h 1899"/>
              <a:gd name="T6" fmla="*/ 935 w 1667"/>
              <a:gd name="T7" fmla="*/ 103 h 1899"/>
              <a:gd name="T8" fmla="*/ 917 w 1667"/>
              <a:gd name="T9" fmla="*/ 35 h 1899"/>
              <a:gd name="T10" fmla="*/ 879 w 1667"/>
              <a:gd name="T11" fmla="*/ 13 h 1899"/>
              <a:gd name="T12" fmla="*/ 812 w 1667"/>
              <a:gd name="T13" fmla="*/ 31 h 1899"/>
              <a:gd name="T14" fmla="*/ 407 w 1667"/>
              <a:gd name="T15" fmla="*/ 733 h 1899"/>
              <a:gd name="T16" fmla="*/ 321 w 1667"/>
              <a:gd name="T17" fmla="*/ 733 h 1899"/>
              <a:gd name="T18" fmla="*/ 151 w 1667"/>
              <a:gd name="T19" fmla="*/ 438 h 1899"/>
              <a:gd name="T20" fmla="*/ 84 w 1667"/>
              <a:gd name="T21" fmla="*/ 420 h 1899"/>
              <a:gd name="T22" fmla="*/ 46 w 1667"/>
              <a:gd name="T23" fmla="*/ 442 h 1899"/>
              <a:gd name="T24" fmla="*/ 28 w 1667"/>
              <a:gd name="T25" fmla="*/ 509 h 1899"/>
              <a:gd name="T26" fmla="*/ 433 w 1667"/>
              <a:gd name="T27" fmla="*/ 1210 h 1899"/>
              <a:gd name="T28" fmla="*/ 390 w 1667"/>
              <a:gd name="T29" fmla="*/ 1284 h 1899"/>
              <a:gd name="T30" fmla="*/ 49 w 1667"/>
              <a:gd name="T31" fmla="*/ 1284 h 1899"/>
              <a:gd name="T32" fmla="*/ 0 w 1667"/>
              <a:gd name="T33" fmla="*/ 1333 h 1899"/>
              <a:gd name="T34" fmla="*/ 0 w 1667"/>
              <a:gd name="T35" fmla="*/ 1377 h 1899"/>
              <a:gd name="T36" fmla="*/ 49 w 1667"/>
              <a:gd name="T37" fmla="*/ 1426 h 1899"/>
              <a:gd name="T38" fmla="*/ 859 w 1667"/>
              <a:gd name="T39" fmla="*/ 1426 h 1899"/>
              <a:gd name="T40" fmla="*/ 902 w 1667"/>
              <a:gd name="T41" fmla="*/ 1500 h 1899"/>
              <a:gd name="T42" fmla="*/ 732 w 1667"/>
              <a:gd name="T43" fmla="*/ 1795 h 1899"/>
              <a:gd name="T44" fmla="*/ 750 w 1667"/>
              <a:gd name="T45" fmla="*/ 1863 h 1899"/>
              <a:gd name="T46" fmla="*/ 788 w 1667"/>
              <a:gd name="T47" fmla="*/ 1884 h 1899"/>
              <a:gd name="T48" fmla="*/ 855 w 1667"/>
              <a:gd name="T49" fmla="*/ 1866 h 1899"/>
              <a:gd name="T50" fmla="*/ 1260 w 1667"/>
              <a:gd name="T51" fmla="*/ 1165 h 1899"/>
              <a:gd name="T52" fmla="*/ 1345 w 1667"/>
              <a:gd name="T53" fmla="*/ 1165 h 1899"/>
              <a:gd name="T54" fmla="*/ 1515 w 1667"/>
              <a:gd name="T55" fmla="*/ 1460 h 1899"/>
              <a:gd name="T56" fmla="*/ 1583 w 1667"/>
              <a:gd name="T57" fmla="*/ 1478 h 1899"/>
              <a:gd name="T58" fmla="*/ 1621 w 1667"/>
              <a:gd name="T59" fmla="*/ 1456 h 1899"/>
              <a:gd name="T60" fmla="*/ 1639 w 1667"/>
              <a:gd name="T61" fmla="*/ 1389 h 1899"/>
              <a:gd name="T62" fmla="*/ 1234 w 1667"/>
              <a:gd name="T63" fmla="*/ 688 h 1899"/>
              <a:gd name="T64" fmla="*/ 1276 w 1667"/>
              <a:gd name="T65" fmla="*/ 614 h 1899"/>
              <a:gd name="T66" fmla="*/ 1617 w 1667"/>
              <a:gd name="T67" fmla="*/ 614 h 1899"/>
              <a:gd name="T68" fmla="*/ 1666 w 1667"/>
              <a:gd name="T69" fmla="*/ 564 h 1899"/>
              <a:gd name="T70" fmla="*/ 1666 w 1667"/>
              <a:gd name="T71" fmla="*/ 521 h 1899"/>
              <a:gd name="T72" fmla="*/ 1617 w 1667"/>
              <a:gd name="T73" fmla="*/ 471 h 1899"/>
              <a:gd name="T74" fmla="*/ 827 w 1667"/>
              <a:gd name="T75" fmla="*/ 1123 h 1899"/>
              <a:gd name="T76" fmla="*/ 653 w 1667"/>
              <a:gd name="T77" fmla="*/ 949 h 1899"/>
              <a:gd name="T78" fmla="*/ 827 w 1667"/>
              <a:gd name="T79" fmla="*/ 775 h 1899"/>
              <a:gd name="T80" fmla="*/ 1001 w 1667"/>
              <a:gd name="T81" fmla="*/ 949 h 1899"/>
              <a:gd name="T82" fmla="*/ 827 w 1667"/>
              <a:gd name="T83" fmla="*/ 1123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67" h="1899">
                <a:moveTo>
                  <a:pt x="1617" y="471"/>
                </a:moveTo>
                <a:lnTo>
                  <a:pt x="807" y="471"/>
                </a:lnTo>
                <a:cubicBezTo>
                  <a:pt x="769" y="471"/>
                  <a:pt x="746" y="430"/>
                  <a:pt x="764" y="398"/>
                </a:cubicBezTo>
                <a:lnTo>
                  <a:pt x="935" y="103"/>
                </a:lnTo>
                <a:cubicBezTo>
                  <a:pt x="948" y="79"/>
                  <a:pt x="940" y="49"/>
                  <a:pt x="917" y="35"/>
                </a:cubicBezTo>
                <a:lnTo>
                  <a:pt x="879" y="13"/>
                </a:lnTo>
                <a:cubicBezTo>
                  <a:pt x="855" y="0"/>
                  <a:pt x="825" y="8"/>
                  <a:pt x="812" y="31"/>
                </a:cubicBezTo>
                <a:lnTo>
                  <a:pt x="407" y="733"/>
                </a:lnTo>
                <a:cubicBezTo>
                  <a:pt x="388" y="766"/>
                  <a:pt x="340" y="766"/>
                  <a:pt x="321" y="733"/>
                </a:cubicBezTo>
                <a:lnTo>
                  <a:pt x="151" y="438"/>
                </a:lnTo>
                <a:cubicBezTo>
                  <a:pt x="137" y="414"/>
                  <a:pt x="107" y="406"/>
                  <a:pt x="84" y="420"/>
                </a:cubicBezTo>
                <a:lnTo>
                  <a:pt x="46" y="442"/>
                </a:lnTo>
                <a:cubicBezTo>
                  <a:pt x="22" y="455"/>
                  <a:pt x="14" y="485"/>
                  <a:pt x="28" y="509"/>
                </a:cubicBezTo>
                <a:lnTo>
                  <a:pt x="433" y="1210"/>
                </a:lnTo>
                <a:cubicBezTo>
                  <a:pt x="452" y="1243"/>
                  <a:pt x="428" y="1284"/>
                  <a:pt x="390" y="1284"/>
                </a:cubicBezTo>
                <a:lnTo>
                  <a:pt x="49" y="1284"/>
                </a:lnTo>
                <a:cubicBezTo>
                  <a:pt x="22" y="1284"/>
                  <a:pt x="0" y="1306"/>
                  <a:pt x="0" y="1333"/>
                </a:cubicBezTo>
                <a:lnTo>
                  <a:pt x="0" y="1377"/>
                </a:lnTo>
                <a:cubicBezTo>
                  <a:pt x="0" y="1404"/>
                  <a:pt x="22" y="1426"/>
                  <a:pt x="49" y="1426"/>
                </a:cubicBezTo>
                <a:lnTo>
                  <a:pt x="859" y="1426"/>
                </a:lnTo>
                <a:cubicBezTo>
                  <a:pt x="897" y="1426"/>
                  <a:pt x="921" y="1467"/>
                  <a:pt x="902" y="1500"/>
                </a:cubicBezTo>
                <a:lnTo>
                  <a:pt x="732" y="1795"/>
                </a:lnTo>
                <a:cubicBezTo>
                  <a:pt x="718" y="1819"/>
                  <a:pt x="726" y="1849"/>
                  <a:pt x="750" y="1863"/>
                </a:cubicBezTo>
                <a:lnTo>
                  <a:pt x="788" y="1884"/>
                </a:lnTo>
                <a:cubicBezTo>
                  <a:pt x="811" y="1898"/>
                  <a:pt x="841" y="1890"/>
                  <a:pt x="855" y="1866"/>
                </a:cubicBezTo>
                <a:lnTo>
                  <a:pt x="1260" y="1165"/>
                </a:lnTo>
                <a:cubicBezTo>
                  <a:pt x="1279" y="1132"/>
                  <a:pt x="1326" y="1132"/>
                  <a:pt x="1345" y="1165"/>
                </a:cubicBezTo>
                <a:lnTo>
                  <a:pt x="1515" y="1460"/>
                </a:lnTo>
                <a:cubicBezTo>
                  <a:pt x="1529" y="1484"/>
                  <a:pt x="1559" y="1492"/>
                  <a:pt x="1583" y="1478"/>
                </a:cubicBezTo>
                <a:lnTo>
                  <a:pt x="1621" y="1456"/>
                </a:lnTo>
                <a:cubicBezTo>
                  <a:pt x="1644" y="1443"/>
                  <a:pt x="1652" y="1413"/>
                  <a:pt x="1639" y="1389"/>
                </a:cubicBezTo>
                <a:lnTo>
                  <a:pt x="1234" y="688"/>
                </a:lnTo>
                <a:cubicBezTo>
                  <a:pt x="1215" y="655"/>
                  <a:pt x="1238" y="614"/>
                  <a:pt x="1276" y="614"/>
                </a:cubicBezTo>
                <a:lnTo>
                  <a:pt x="1617" y="614"/>
                </a:lnTo>
                <a:cubicBezTo>
                  <a:pt x="1644" y="614"/>
                  <a:pt x="1666" y="592"/>
                  <a:pt x="1666" y="564"/>
                </a:cubicBezTo>
                <a:lnTo>
                  <a:pt x="1666" y="521"/>
                </a:lnTo>
                <a:cubicBezTo>
                  <a:pt x="1666" y="494"/>
                  <a:pt x="1644" y="471"/>
                  <a:pt x="1617" y="471"/>
                </a:cubicBezTo>
                <a:close/>
                <a:moveTo>
                  <a:pt x="827" y="1123"/>
                </a:moveTo>
                <a:cubicBezTo>
                  <a:pt x="731" y="1123"/>
                  <a:pt x="653" y="1045"/>
                  <a:pt x="653" y="949"/>
                </a:cubicBezTo>
                <a:cubicBezTo>
                  <a:pt x="653" y="853"/>
                  <a:pt x="731" y="775"/>
                  <a:pt x="827" y="775"/>
                </a:cubicBezTo>
                <a:cubicBezTo>
                  <a:pt x="923" y="775"/>
                  <a:pt x="1001" y="853"/>
                  <a:pt x="1001" y="949"/>
                </a:cubicBezTo>
                <a:cubicBezTo>
                  <a:pt x="1001" y="1045"/>
                  <a:pt x="923" y="1123"/>
                  <a:pt x="827" y="1123"/>
                </a:cubicBezTo>
                <a:close/>
              </a:path>
            </a:pathLst>
          </a:custGeom>
          <a:solidFill>
            <a:srgbClr val="FA2706"/>
          </a:solidFill>
          <a:ln>
            <a:noFill/>
          </a:ln>
          <a:effectLst/>
        </p:spPr>
        <p:txBody>
          <a:bodyPr wrap="none" lIns="45683" tIns="22842" rIns="45683" bIns="22842" anchor="ctr"/>
          <a:lstStyle/>
          <a:p>
            <a:endParaRPr lang="en-US"/>
          </a:p>
        </p:txBody>
      </p:sp>
    </p:spTree>
    <p:extLst>
      <p:ext uri="{BB962C8B-B14F-4D97-AF65-F5344CB8AC3E}">
        <p14:creationId xmlns:p14="http://schemas.microsoft.com/office/powerpoint/2010/main" val="81762601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Integration Testing – End-to-End Testing Session</a:t>
            </a:r>
            <a:endParaRPr lang="en-US" dirty="0"/>
          </a:p>
        </p:txBody>
      </p:sp>
      <p:sp>
        <p:nvSpPr>
          <p:cNvPr id="2" name="Slide Number Placeholder 1"/>
          <p:cNvSpPr>
            <a:spLocks noGrp="1"/>
          </p:cNvSpPr>
          <p:nvPr>
            <p:ph type="sldNum" sz="quarter" idx="4"/>
          </p:nvPr>
        </p:nvSpPr>
        <p:spPr/>
        <p:txBody>
          <a:bodyPr/>
          <a:lstStyle/>
          <a:p>
            <a:fld id="{9A68FE36-BDA6-4A87-8648-115964FC2835}" type="slidenum">
              <a:rPr lang="en-US" smtClean="0"/>
              <a:pPr/>
              <a:t>45</a:t>
            </a:fld>
            <a:endParaRPr lang="en-US" dirty="0"/>
          </a:p>
        </p:txBody>
      </p:sp>
      <p:sp>
        <p:nvSpPr>
          <p:cNvPr id="9" name="Footer Placeholder 8"/>
          <p:cNvSpPr>
            <a:spLocks noGrp="1"/>
          </p:cNvSpPr>
          <p:nvPr>
            <p:ph type="ftr" sz="quarter" idx="3"/>
          </p:nvPr>
        </p:nvSpPr>
        <p:spPr/>
        <p:txBody>
          <a:bodyPr/>
          <a:lstStyle/>
          <a:p>
            <a:r>
              <a:rPr lang="en-US" smtClean="0"/>
              <a:t>©2015 Apigee. All Rights Reserved. </a:t>
            </a:r>
            <a:endParaRPr lang="en-US" dirty="0"/>
          </a:p>
        </p:txBody>
      </p:sp>
      <p:grpSp>
        <p:nvGrpSpPr>
          <p:cNvPr id="13" name="Group 12"/>
          <p:cNvGrpSpPr>
            <a:grpSpLocks noChangeAspect="1"/>
          </p:cNvGrpSpPr>
          <p:nvPr/>
        </p:nvGrpSpPr>
        <p:grpSpPr>
          <a:xfrm>
            <a:off x="935890" y="2402996"/>
            <a:ext cx="1671225" cy="1666800"/>
            <a:chOff x="14836030" y="9418340"/>
            <a:chExt cx="1554321" cy="1548392"/>
          </a:xfrm>
        </p:grpSpPr>
        <p:sp>
          <p:nvSpPr>
            <p:cNvPr id="14" name="Shape 621"/>
            <p:cNvSpPr/>
            <p:nvPr/>
          </p:nvSpPr>
          <p:spPr>
            <a:xfrm>
              <a:off x="15878281" y="10307996"/>
              <a:ext cx="512070" cy="6587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1"/>
                  </a:lnTo>
                  <a:cubicBezTo>
                    <a:pt x="0" y="5936"/>
                    <a:pt x="497" y="11452"/>
                    <a:pt x="6212" y="12913"/>
                  </a:cubicBezTo>
                  <a:lnTo>
                    <a:pt x="6212" y="21600"/>
                  </a:lnTo>
                  <a:lnTo>
                    <a:pt x="15005" y="21600"/>
                  </a:lnTo>
                  <a:lnTo>
                    <a:pt x="15005" y="12926"/>
                  </a:lnTo>
                  <a:cubicBezTo>
                    <a:pt x="21072" y="11488"/>
                    <a:pt x="21600" y="5953"/>
                    <a:pt x="21600" y="831"/>
                  </a:cubicBezTo>
                  <a:lnTo>
                    <a:pt x="21600" y="0"/>
                  </a:lnTo>
                  <a:cubicBezTo>
                    <a:pt x="21600" y="0"/>
                    <a:pt x="0" y="0"/>
                    <a:pt x="0" y="0"/>
                  </a:cubicBezTo>
                  <a:close/>
                </a:path>
              </a:pathLst>
            </a:custGeom>
            <a:solidFill>
              <a:srgbClr val="FD2A00"/>
            </a:solidFill>
            <a:ln w="12700" cap="flat">
              <a:noFill/>
              <a:miter lim="400000"/>
            </a:ln>
            <a:effectLst/>
          </p:spPr>
          <p:txBody>
            <a:bodyPr wrap="square" lIns="38100" tIns="38100" rIns="38100" bIns="38100" numCol="1" anchor="ctr">
              <a:noAutofit/>
            </a:bodyPr>
            <a:lstStyle>
              <a:lvl1pPr defTabSz="825500">
                <a:spcBef>
                  <a:spcPts val="4500"/>
                </a:spcBef>
                <a:defRPr sz="4500" spc="-135">
                  <a:solidFill>
                    <a:srgbClr val="2E2E2E"/>
                  </a:solidFill>
                  <a:latin typeface="+mn-lt"/>
                  <a:ea typeface="+mn-ea"/>
                  <a:cs typeface="+mn-cs"/>
                  <a:sym typeface="Helvetica Light"/>
                </a:defRPr>
              </a:lvl1pPr>
              <a:lvl2pPr indent="228600" defTabSz="825500">
                <a:spcBef>
                  <a:spcPts val="4500"/>
                </a:spcBef>
                <a:defRPr sz="4500" spc="-135">
                  <a:solidFill>
                    <a:srgbClr val="2E2E2E"/>
                  </a:solidFill>
                  <a:latin typeface="+mn-lt"/>
                  <a:ea typeface="+mn-ea"/>
                  <a:cs typeface="+mn-cs"/>
                  <a:sym typeface="Helvetica Light"/>
                </a:defRPr>
              </a:lvl2pPr>
              <a:lvl3pPr indent="457200" defTabSz="825500">
                <a:spcBef>
                  <a:spcPts val="4500"/>
                </a:spcBef>
                <a:defRPr sz="4500" spc="-135">
                  <a:solidFill>
                    <a:srgbClr val="2E2E2E"/>
                  </a:solidFill>
                  <a:latin typeface="+mn-lt"/>
                  <a:ea typeface="+mn-ea"/>
                  <a:cs typeface="+mn-cs"/>
                  <a:sym typeface="Helvetica Light"/>
                </a:defRPr>
              </a:lvl3pPr>
              <a:lvl4pPr indent="685800" defTabSz="825500">
                <a:spcBef>
                  <a:spcPts val="4500"/>
                </a:spcBef>
                <a:defRPr sz="4500" spc="-135">
                  <a:solidFill>
                    <a:srgbClr val="2E2E2E"/>
                  </a:solidFill>
                  <a:latin typeface="+mn-lt"/>
                  <a:ea typeface="+mn-ea"/>
                  <a:cs typeface="+mn-cs"/>
                  <a:sym typeface="Helvetica Light"/>
                </a:defRPr>
              </a:lvl4pPr>
              <a:lvl5pPr indent="914400" defTabSz="825500">
                <a:spcBef>
                  <a:spcPts val="4500"/>
                </a:spcBef>
                <a:defRPr sz="4500" spc="-135">
                  <a:solidFill>
                    <a:srgbClr val="2E2E2E"/>
                  </a:solidFill>
                  <a:latin typeface="+mn-lt"/>
                  <a:ea typeface="+mn-ea"/>
                  <a:cs typeface="+mn-cs"/>
                  <a:sym typeface="Helvetica Light"/>
                </a:defRPr>
              </a:lvl5pPr>
              <a:lvl6pPr indent="1143000" defTabSz="825500">
                <a:spcBef>
                  <a:spcPts val="4500"/>
                </a:spcBef>
                <a:defRPr sz="4500" spc="-135">
                  <a:solidFill>
                    <a:srgbClr val="2E2E2E"/>
                  </a:solidFill>
                  <a:latin typeface="+mn-lt"/>
                  <a:ea typeface="+mn-ea"/>
                  <a:cs typeface="+mn-cs"/>
                  <a:sym typeface="Helvetica Light"/>
                </a:defRPr>
              </a:lvl6pPr>
              <a:lvl7pPr indent="1371600" defTabSz="825500">
                <a:spcBef>
                  <a:spcPts val="4500"/>
                </a:spcBef>
                <a:defRPr sz="4500" spc="-135">
                  <a:solidFill>
                    <a:srgbClr val="2E2E2E"/>
                  </a:solidFill>
                  <a:latin typeface="+mn-lt"/>
                  <a:ea typeface="+mn-ea"/>
                  <a:cs typeface="+mn-cs"/>
                  <a:sym typeface="Helvetica Light"/>
                </a:defRPr>
              </a:lvl7pPr>
              <a:lvl8pPr indent="1600200" defTabSz="825500">
                <a:spcBef>
                  <a:spcPts val="4500"/>
                </a:spcBef>
                <a:defRPr sz="4500" spc="-135">
                  <a:solidFill>
                    <a:srgbClr val="2E2E2E"/>
                  </a:solidFill>
                  <a:latin typeface="+mn-lt"/>
                  <a:ea typeface="+mn-ea"/>
                  <a:cs typeface="+mn-cs"/>
                  <a:sym typeface="Helvetica Light"/>
                </a:defRPr>
              </a:lvl8pPr>
              <a:lvl9pPr indent="1828800" defTabSz="825500">
                <a:spcBef>
                  <a:spcPts val="4500"/>
                </a:spcBef>
                <a:defRPr sz="4500" spc="-135">
                  <a:solidFill>
                    <a:srgbClr val="2E2E2E"/>
                  </a:solidFill>
                  <a:latin typeface="+mn-lt"/>
                  <a:ea typeface="+mn-ea"/>
                  <a:cs typeface="+mn-cs"/>
                  <a:sym typeface="Helvetica Light"/>
                </a:defRPr>
              </a:lvl9pPr>
            </a:lstStyle>
            <a:p>
              <a:pPr algn="ctr">
                <a:spcBef>
                  <a:spcPts val="0"/>
                </a:spcBef>
                <a:defRPr sz="2400" b="1" spc="-72">
                  <a:solidFill>
                    <a:srgbClr val="FFFFFF"/>
                  </a:solidFill>
                  <a:latin typeface="Helvetica"/>
                  <a:ea typeface="Helvetica"/>
                  <a:cs typeface="Helvetica"/>
                  <a:sym typeface="Helvetica"/>
                </a:defRPr>
              </a:pPr>
              <a:endParaRPr/>
            </a:p>
          </p:txBody>
        </p:sp>
        <p:sp>
          <p:nvSpPr>
            <p:cNvPr id="15" name="Shape 623"/>
            <p:cNvSpPr/>
            <p:nvPr/>
          </p:nvSpPr>
          <p:spPr>
            <a:xfrm>
              <a:off x="15357153" y="9801271"/>
              <a:ext cx="512070" cy="658740"/>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6018"/>
                    <a:pt x="497" y="11621"/>
                    <a:pt x="6212" y="13090"/>
                  </a:cubicBezTo>
                  <a:lnTo>
                    <a:pt x="6212" y="21600"/>
                  </a:lnTo>
                  <a:lnTo>
                    <a:pt x="15005" y="21600"/>
                  </a:lnTo>
                  <a:lnTo>
                    <a:pt x="15005" y="13102"/>
                  </a:lnTo>
                  <a:cubicBezTo>
                    <a:pt x="21072" y="11656"/>
                    <a:pt x="21600" y="6035"/>
                    <a:pt x="21600" y="831"/>
                  </a:cubicBezTo>
                  <a:lnTo>
                    <a:pt x="21600" y="0"/>
                  </a:lnTo>
                  <a:lnTo>
                    <a:pt x="0" y="0"/>
                  </a:lnTo>
                  <a:cubicBezTo>
                    <a:pt x="0" y="0"/>
                    <a:pt x="0" y="831"/>
                    <a:pt x="0" y="831"/>
                  </a:cubicBezTo>
                  <a:close/>
                </a:path>
              </a:pathLst>
            </a:custGeom>
            <a:solidFill>
              <a:srgbClr val="FD2A00"/>
            </a:solidFill>
            <a:ln w="12700" cap="flat">
              <a:noFill/>
              <a:miter lim="400000"/>
            </a:ln>
            <a:effectLst/>
          </p:spPr>
          <p:txBody>
            <a:bodyPr wrap="square" lIns="38100" tIns="38100" rIns="38100" bIns="38100" numCol="1" anchor="ctr">
              <a:noAutofit/>
            </a:bodyPr>
            <a:lstStyle>
              <a:lvl1pPr defTabSz="825500">
                <a:spcBef>
                  <a:spcPts val="4500"/>
                </a:spcBef>
                <a:defRPr sz="4500" spc="-135">
                  <a:solidFill>
                    <a:srgbClr val="2E2E2E"/>
                  </a:solidFill>
                  <a:latin typeface="+mn-lt"/>
                  <a:ea typeface="+mn-ea"/>
                  <a:cs typeface="+mn-cs"/>
                  <a:sym typeface="Helvetica Light"/>
                </a:defRPr>
              </a:lvl1pPr>
              <a:lvl2pPr indent="228600" defTabSz="825500">
                <a:spcBef>
                  <a:spcPts val="4500"/>
                </a:spcBef>
                <a:defRPr sz="4500" spc="-135">
                  <a:solidFill>
                    <a:srgbClr val="2E2E2E"/>
                  </a:solidFill>
                  <a:latin typeface="+mn-lt"/>
                  <a:ea typeface="+mn-ea"/>
                  <a:cs typeface="+mn-cs"/>
                  <a:sym typeface="Helvetica Light"/>
                </a:defRPr>
              </a:lvl2pPr>
              <a:lvl3pPr indent="457200" defTabSz="825500">
                <a:spcBef>
                  <a:spcPts val="4500"/>
                </a:spcBef>
                <a:defRPr sz="4500" spc="-135">
                  <a:solidFill>
                    <a:srgbClr val="2E2E2E"/>
                  </a:solidFill>
                  <a:latin typeface="+mn-lt"/>
                  <a:ea typeface="+mn-ea"/>
                  <a:cs typeface="+mn-cs"/>
                  <a:sym typeface="Helvetica Light"/>
                </a:defRPr>
              </a:lvl3pPr>
              <a:lvl4pPr indent="685800" defTabSz="825500">
                <a:spcBef>
                  <a:spcPts val="4500"/>
                </a:spcBef>
                <a:defRPr sz="4500" spc="-135">
                  <a:solidFill>
                    <a:srgbClr val="2E2E2E"/>
                  </a:solidFill>
                  <a:latin typeface="+mn-lt"/>
                  <a:ea typeface="+mn-ea"/>
                  <a:cs typeface="+mn-cs"/>
                  <a:sym typeface="Helvetica Light"/>
                </a:defRPr>
              </a:lvl4pPr>
              <a:lvl5pPr indent="914400" defTabSz="825500">
                <a:spcBef>
                  <a:spcPts val="4500"/>
                </a:spcBef>
                <a:defRPr sz="4500" spc="-135">
                  <a:solidFill>
                    <a:srgbClr val="2E2E2E"/>
                  </a:solidFill>
                  <a:latin typeface="+mn-lt"/>
                  <a:ea typeface="+mn-ea"/>
                  <a:cs typeface="+mn-cs"/>
                  <a:sym typeface="Helvetica Light"/>
                </a:defRPr>
              </a:lvl5pPr>
              <a:lvl6pPr indent="1143000" defTabSz="825500">
                <a:spcBef>
                  <a:spcPts val="4500"/>
                </a:spcBef>
                <a:defRPr sz="4500" spc="-135">
                  <a:solidFill>
                    <a:srgbClr val="2E2E2E"/>
                  </a:solidFill>
                  <a:latin typeface="+mn-lt"/>
                  <a:ea typeface="+mn-ea"/>
                  <a:cs typeface="+mn-cs"/>
                  <a:sym typeface="Helvetica Light"/>
                </a:defRPr>
              </a:lvl6pPr>
              <a:lvl7pPr indent="1371600" defTabSz="825500">
                <a:spcBef>
                  <a:spcPts val="4500"/>
                </a:spcBef>
                <a:defRPr sz="4500" spc="-135">
                  <a:solidFill>
                    <a:srgbClr val="2E2E2E"/>
                  </a:solidFill>
                  <a:latin typeface="+mn-lt"/>
                  <a:ea typeface="+mn-ea"/>
                  <a:cs typeface="+mn-cs"/>
                  <a:sym typeface="Helvetica Light"/>
                </a:defRPr>
              </a:lvl7pPr>
              <a:lvl8pPr indent="1600200" defTabSz="825500">
                <a:spcBef>
                  <a:spcPts val="4500"/>
                </a:spcBef>
                <a:defRPr sz="4500" spc="-135">
                  <a:solidFill>
                    <a:srgbClr val="2E2E2E"/>
                  </a:solidFill>
                  <a:latin typeface="+mn-lt"/>
                  <a:ea typeface="+mn-ea"/>
                  <a:cs typeface="+mn-cs"/>
                  <a:sym typeface="Helvetica Light"/>
                </a:defRPr>
              </a:lvl8pPr>
              <a:lvl9pPr indent="1828800" defTabSz="825500">
                <a:spcBef>
                  <a:spcPts val="4500"/>
                </a:spcBef>
                <a:defRPr sz="4500" spc="-135">
                  <a:solidFill>
                    <a:srgbClr val="2E2E2E"/>
                  </a:solidFill>
                  <a:latin typeface="+mn-lt"/>
                  <a:ea typeface="+mn-ea"/>
                  <a:cs typeface="+mn-cs"/>
                  <a:sym typeface="Helvetica Light"/>
                </a:defRPr>
              </a:lvl9pPr>
            </a:lstStyle>
            <a:p>
              <a:pPr algn="ctr">
                <a:spcBef>
                  <a:spcPts val="0"/>
                </a:spcBef>
                <a:defRPr sz="2400" b="1" spc="-72">
                  <a:solidFill>
                    <a:srgbClr val="FFFFFF"/>
                  </a:solidFill>
                  <a:latin typeface="Helvetica"/>
                  <a:ea typeface="Helvetica"/>
                  <a:cs typeface="Helvetica"/>
                  <a:sym typeface="Helvetica"/>
                </a:defRPr>
              </a:pPr>
              <a:endParaRPr/>
            </a:p>
          </p:txBody>
        </p:sp>
        <p:sp>
          <p:nvSpPr>
            <p:cNvPr id="16" name="Shape 625"/>
            <p:cNvSpPr/>
            <p:nvPr/>
          </p:nvSpPr>
          <p:spPr>
            <a:xfrm>
              <a:off x="14836030" y="10307995"/>
              <a:ext cx="512070" cy="658736"/>
            </a:xfrm>
            <a:custGeom>
              <a:avLst/>
              <a:gdLst/>
              <a:ahLst/>
              <a:cxnLst>
                <a:cxn ang="0">
                  <a:pos x="wd2" y="hd2"/>
                </a:cxn>
                <a:cxn ang="5400000">
                  <a:pos x="wd2" y="hd2"/>
                </a:cxn>
                <a:cxn ang="10800000">
                  <a:pos x="wd2" y="hd2"/>
                </a:cxn>
                <a:cxn ang="16200000">
                  <a:pos x="wd2" y="hd2"/>
                </a:cxn>
              </a:cxnLst>
              <a:rect l="0" t="0" r="r" b="b"/>
              <a:pathLst>
                <a:path w="21600" h="21600" extrusionOk="0">
                  <a:moveTo>
                    <a:pt x="0" y="831"/>
                  </a:moveTo>
                  <a:cubicBezTo>
                    <a:pt x="0" y="5797"/>
                    <a:pt x="772" y="11595"/>
                    <a:pt x="6595" y="13090"/>
                  </a:cubicBezTo>
                  <a:lnTo>
                    <a:pt x="6595" y="21600"/>
                  </a:lnTo>
                  <a:lnTo>
                    <a:pt x="15388" y="21600"/>
                  </a:lnTo>
                  <a:lnTo>
                    <a:pt x="15388" y="13101"/>
                  </a:lnTo>
                  <a:cubicBezTo>
                    <a:pt x="21600" y="11608"/>
                    <a:pt x="21600" y="5655"/>
                    <a:pt x="21600" y="831"/>
                  </a:cubicBezTo>
                  <a:lnTo>
                    <a:pt x="21600" y="0"/>
                  </a:lnTo>
                  <a:lnTo>
                    <a:pt x="0" y="0"/>
                  </a:lnTo>
                  <a:cubicBezTo>
                    <a:pt x="0" y="0"/>
                    <a:pt x="0" y="831"/>
                    <a:pt x="0" y="831"/>
                  </a:cubicBezTo>
                  <a:close/>
                </a:path>
              </a:pathLst>
            </a:custGeom>
            <a:solidFill>
              <a:srgbClr val="FD2A00"/>
            </a:solidFill>
            <a:ln w="12700" cap="flat">
              <a:noFill/>
              <a:miter lim="400000"/>
            </a:ln>
            <a:effectLst/>
          </p:spPr>
          <p:txBody>
            <a:bodyPr wrap="square" lIns="38100" tIns="38100" rIns="38100" bIns="38100" numCol="1" anchor="ctr">
              <a:noAutofit/>
            </a:bodyPr>
            <a:lstStyle>
              <a:lvl1pPr defTabSz="825500">
                <a:spcBef>
                  <a:spcPts val="4500"/>
                </a:spcBef>
                <a:defRPr sz="4500" spc="-135">
                  <a:solidFill>
                    <a:srgbClr val="2E2E2E"/>
                  </a:solidFill>
                  <a:latin typeface="+mn-lt"/>
                  <a:ea typeface="+mn-ea"/>
                  <a:cs typeface="+mn-cs"/>
                  <a:sym typeface="Helvetica Light"/>
                </a:defRPr>
              </a:lvl1pPr>
              <a:lvl2pPr indent="228600" defTabSz="825500">
                <a:spcBef>
                  <a:spcPts val="4500"/>
                </a:spcBef>
                <a:defRPr sz="4500" spc="-135">
                  <a:solidFill>
                    <a:srgbClr val="2E2E2E"/>
                  </a:solidFill>
                  <a:latin typeface="+mn-lt"/>
                  <a:ea typeface="+mn-ea"/>
                  <a:cs typeface="+mn-cs"/>
                  <a:sym typeface="Helvetica Light"/>
                </a:defRPr>
              </a:lvl2pPr>
              <a:lvl3pPr indent="457200" defTabSz="825500">
                <a:spcBef>
                  <a:spcPts val="4500"/>
                </a:spcBef>
                <a:defRPr sz="4500" spc="-135">
                  <a:solidFill>
                    <a:srgbClr val="2E2E2E"/>
                  </a:solidFill>
                  <a:latin typeface="+mn-lt"/>
                  <a:ea typeface="+mn-ea"/>
                  <a:cs typeface="+mn-cs"/>
                  <a:sym typeface="Helvetica Light"/>
                </a:defRPr>
              </a:lvl3pPr>
              <a:lvl4pPr indent="685800" defTabSz="825500">
                <a:spcBef>
                  <a:spcPts val="4500"/>
                </a:spcBef>
                <a:defRPr sz="4500" spc="-135">
                  <a:solidFill>
                    <a:srgbClr val="2E2E2E"/>
                  </a:solidFill>
                  <a:latin typeface="+mn-lt"/>
                  <a:ea typeface="+mn-ea"/>
                  <a:cs typeface="+mn-cs"/>
                  <a:sym typeface="Helvetica Light"/>
                </a:defRPr>
              </a:lvl4pPr>
              <a:lvl5pPr indent="914400" defTabSz="825500">
                <a:spcBef>
                  <a:spcPts val="4500"/>
                </a:spcBef>
                <a:defRPr sz="4500" spc="-135">
                  <a:solidFill>
                    <a:srgbClr val="2E2E2E"/>
                  </a:solidFill>
                  <a:latin typeface="+mn-lt"/>
                  <a:ea typeface="+mn-ea"/>
                  <a:cs typeface="+mn-cs"/>
                  <a:sym typeface="Helvetica Light"/>
                </a:defRPr>
              </a:lvl5pPr>
              <a:lvl6pPr indent="1143000" defTabSz="825500">
                <a:spcBef>
                  <a:spcPts val="4500"/>
                </a:spcBef>
                <a:defRPr sz="4500" spc="-135">
                  <a:solidFill>
                    <a:srgbClr val="2E2E2E"/>
                  </a:solidFill>
                  <a:latin typeface="+mn-lt"/>
                  <a:ea typeface="+mn-ea"/>
                  <a:cs typeface="+mn-cs"/>
                  <a:sym typeface="Helvetica Light"/>
                </a:defRPr>
              </a:lvl6pPr>
              <a:lvl7pPr indent="1371600" defTabSz="825500">
                <a:spcBef>
                  <a:spcPts val="4500"/>
                </a:spcBef>
                <a:defRPr sz="4500" spc="-135">
                  <a:solidFill>
                    <a:srgbClr val="2E2E2E"/>
                  </a:solidFill>
                  <a:latin typeface="+mn-lt"/>
                  <a:ea typeface="+mn-ea"/>
                  <a:cs typeface="+mn-cs"/>
                  <a:sym typeface="Helvetica Light"/>
                </a:defRPr>
              </a:lvl7pPr>
              <a:lvl8pPr indent="1600200" defTabSz="825500">
                <a:spcBef>
                  <a:spcPts val="4500"/>
                </a:spcBef>
                <a:defRPr sz="4500" spc="-135">
                  <a:solidFill>
                    <a:srgbClr val="2E2E2E"/>
                  </a:solidFill>
                  <a:latin typeface="+mn-lt"/>
                  <a:ea typeface="+mn-ea"/>
                  <a:cs typeface="+mn-cs"/>
                  <a:sym typeface="Helvetica Light"/>
                </a:defRPr>
              </a:lvl8pPr>
              <a:lvl9pPr indent="1828800" defTabSz="825500">
                <a:spcBef>
                  <a:spcPts val="4500"/>
                </a:spcBef>
                <a:defRPr sz="4500" spc="-135">
                  <a:solidFill>
                    <a:srgbClr val="2E2E2E"/>
                  </a:solidFill>
                  <a:latin typeface="+mn-lt"/>
                  <a:ea typeface="+mn-ea"/>
                  <a:cs typeface="+mn-cs"/>
                  <a:sym typeface="Helvetica Light"/>
                </a:defRPr>
              </a:lvl9pPr>
            </a:lstStyle>
            <a:p>
              <a:pPr algn="ctr">
                <a:spcBef>
                  <a:spcPts val="0"/>
                </a:spcBef>
                <a:defRPr sz="2400" b="1" spc="-72">
                  <a:solidFill>
                    <a:srgbClr val="FFFFFF"/>
                  </a:solidFill>
                  <a:latin typeface="Helvetica"/>
                  <a:ea typeface="Helvetica"/>
                  <a:cs typeface="Helvetica"/>
                  <a:sym typeface="Helvetica"/>
                </a:defRPr>
              </a:pPr>
              <a:endParaRPr/>
            </a:p>
          </p:txBody>
        </p:sp>
        <p:sp>
          <p:nvSpPr>
            <p:cNvPr id="17" name="Shape 620"/>
            <p:cNvSpPr/>
            <p:nvPr/>
          </p:nvSpPr>
          <p:spPr>
            <a:xfrm>
              <a:off x="15954291" y="9953289"/>
              <a:ext cx="312678" cy="304034"/>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FD2A00"/>
            </a:solidFill>
            <a:ln w="12700" cap="flat">
              <a:noFill/>
              <a:miter lim="400000"/>
            </a:ln>
            <a:effectLst/>
          </p:spPr>
          <p:txBody>
            <a:bodyPr wrap="square" lIns="38100" tIns="38100" rIns="38100" bIns="38100" numCol="1" anchor="ctr">
              <a:noAutofit/>
            </a:bodyPr>
            <a:lstStyle>
              <a:lvl1pPr defTabSz="825500">
                <a:spcBef>
                  <a:spcPts val="4500"/>
                </a:spcBef>
                <a:defRPr sz="4500" spc="-135">
                  <a:solidFill>
                    <a:srgbClr val="2E2E2E"/>
                  </a:solidFill>
                  <a:latin typeface="+mn-lt"/>
                  <a:ea typeface="+mn-ea"/>
                  <a:cs typeface="+mn-cs"/>
                  <a:sym typeface="Helvetica Light"/>
                </a:defRPr>
              </a:lvl1pPr>
              <a:lvl2pPr indent="228600" defTabSz="825500">
                <a:spcBef>
                  <a:spcPts val="4500"/>
                </a:spcBef>
                <a:defRPr sz="4500" spc="-135">
                  <a:solidFill>
                    <a:srgbClr val="2E2E2E"/>
                  </a:solidFill>
                  <a:latin typeface="+mn-lt"/>
                  <a:ea typeface="+mn-ea"/>
                  <a:cs typeface="+mn-cs"/>
                  <a:sym typeface="Helvetica Light"/>
                </a:defRPr>
              </a:lvl2pPr>
              <a:lvl3pPr indent="457200" defTabSz="825500">
                <a:spcBef>
                  <a:spcPts val="4500"/>
                </a:spcBef>
                <a:defRPr sz="4500" spc="-135">
                  <a:solidFill>
                    <a:srgbClr val="2E2E2E"/>
                  </a:solidFill>
                  <a:latin typeface="+mn-lt"/>
                  <a:ea typeface="+mn-ea"/>
                  <a:cs typeface="+mn-cs"/>
                  <a:sym typeface="Helvetica Light"/>
                </a:defRPr>
              </a:lvl3pPr>
              <a:lvl4pPr indent="685800" defTabSz="825500">
                <a:spcBef>
                  <a:spcPts val="4500"/>
                </a:spcBef>
                <a:defRPr sz="4500" spc="-135">
                  <a:solidFill>
                    <a:srgbClr val="2E2E2E"/>
                  </a:solidFill>
                  <a:latin typeface="+mn-lt"/>
                  <a:ea typeface="+mn-ea"/>
                  <a:cs typeface="+mn-cs"/>
                  <a:sym typeface="Helvetica Light"/>
                </a:defRPr>
              </a:lvl4pPr>
              <a:lvl5pPr indent="914400" defTabSz="825500">
                <a:spcBef>
                  <a:spcPts val="4500"/>
                </a:spcBef>
                <a:defRPr sz="4500" spc="-135">
                  <a:solidFill>
                    <a:srgbClr val="2E2E2E"/>
                  </a:solidFill>
                  <a:latin typeface="+mn-lt"/>
                  <a:ea typeface="+mn-ea"/>
                  <a:cs typeface="+mn-cs"/>
                  <a:sym typeface="Helvetica Light"/>
                </a:defRPr>
              </a:lvl5pPr>
              <a:lvl6pPr indent="1143000" defTabSz="825500">
                <a:spcBef>
                  <a:spcPts val="4500"/>
                </a:spcBef>
                <a:defRPr sz="4500" spc="-135">
                  <a:solidFill>
                    <a:srgbClr val="2E2E2E"/>
                  </a:solidFill>
                  <a:latin typeface="+mn-lt"/>
                  <a:ea typeface="+mn-ea"/>
                  <a:cs typeface="+mn-cs"/>
                  <a:sym typeface="Helvetica Light"/>
                </a:defRPr>
              </a:lvl6pPr>
              <a:lvl7pPr indent="1371600" defTabSz="825500">
                <a:spcBef>
                  <a:spcPts val="4500"/>
                </a:spcBef>
                <a:defRPr sz="4500" spc="-135">
                  <a:solidFill>
                    <a:srgbClr val="2E2E2E"/>
                  </a:solidFill>
                  <a:latin typeface="+mn-lt"/>
                  <a:ea typeface="+mn-ea"/>
                  <a:cs typeface="+mn-cs"/>
                  <a:sym typeface="Helvetica Light"/>
                </a:defRPr>
              </a:lvl7pPr>
              <a:lvl8pPr indent="1600200" defTabSz="825500">
                <a:spcBef>
                  <a:spcPts val="4500"/>
                </a:spcBef>
                <a:defRPr sz="4500" spc="-135">
                  <a:solidFill>
                    <a:srgbClr val="2E2E2E"/>
                  </a:solidFill>
                  <a:latin typeface="+mn-lt"/>
                  <a:ea typeface="+mn-ea"/>
                  <a:cs typeface="+mn-cs"/>
                  <a:sym typeface="Helvetica Light"/>
                </a:defRPr>
              </a:lvl8pPr>
              <a:lvl9pPr indent="1828800" defTabSz="825500">
                <a:spcBef>
                  <a:spcPts val="4500"/>
                </a:spcBef>
                <a:defRPr sz="4500" spc="-135">
                  <a:solidFill>
                    <a:srgbClr val="2E2E2E"/>
                  </a:solidFill>
                  <a:latin typeface="+mn-lt"/>
                  <a:ea typeface="+mn-ea"/>
                  <a:cs typeface="+mn-cs"/>
                  <a:sym typeface="Helvetica Light"/>
                </a:defRPr>
              </a:lvl9pPr>
            </a:lstStyle>
            <a:p>
              <a:pPr algn="ctr">
                <a:spcBef>
                  <a:spcPts val="0"/>
                </a:spcBef>
                <a:defRPr sz="2400" b="1" spc="-72">
                  <a:solidFill>
                    <a:srgbClr val="FFFFFF"/>
                  </a:solidFill>
                  <a:latin typeface="Helvetica"/>
                  <a:ea typeface="Helvetica"/>
                  <a:cs typeface="Helvetica"/>
                  <a:sym typeface="Helvetica"/>
                </a:defRPr>
              </a:pPr>
              <a:endParaRPr/>
            </a:p>
          </p:txBody>
        </p:sp>
        <p:sp>
          <p:nvSpPr>
            <p:cNvPr id="18" name="Shape 622"/>
            <p:cNvSpPr/>
            <p:nvPr/>
          </p:nvSpPr>
          <p:spPr>
            <a:xfrm>
              <a:off x="15461392" y="9418340"/>
              <a:ext cx="312681" cy="304031"/>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FD2A00"/>
            </a:solidFill>
            <a:ln w="12700" cap="flat">
              <a:noFill/>
              <a:miter lim="400000"/>
            </a:ln>
            <a:effectLst/>
          </p:spPr>
          <p:txBody>
            <a:bodyPr wrap="square" lIns="38100" tIns="38100" rIns="38100" bIns="38100" numCol="1" anchor="ctr">
              <a:noAutofit/>
            </a:bodyPr>
            <a:lstStyle>
              <a:lvl1pPr defTabSz="825500">
                <a:spcBef>
                  <a:spcPts val="4500"/>
                </a:spcBef>
                <a:defRPr sz="4500" spc="-135">
                  <a:solidFill>
                    <a:srgbClr val="2E2E2E"/>
                  </a:solidFill>
                  <a:latin typeface="+mn-lt"/>
                  <a:ea typeface="+mn-ea"/>
                  <a:cs typeface="+mn-cs"/>
                  <a:sym typeface="Helvetica Light"/>
                </a:defRPr>
              </a:lvl1pPr>
              <a:lvl2pPr indent="228600" defTabSz="825500">
                <a:spcBef>
                  <a:spcPts val="4500"/>
                </a:spcBef>
                <a:defRPr sz="4500" spc="-135">
                  <a:solidFill>
                    <a:srgbClr val="2E2E2E"/>
                  </a:solidFill>
                  <a:latin typeface="+mn-lt"/>
                  <a:ea typeface="+mn-ea"/>
                  <a:cs typeface="+mn-cs"/>
                  <a:sym typeface="Helvetica Light"/>
                </a:defRPr>
              </a:lvl2pPr>
              <a:lvl3pPr indent="457200" defTabSz="825500">
                <a:spcBef>
                  <a:spcPts val="4500"/>
                </a:spcBef>
                <a:defRPr sz="4500" spc="-135">
                  <a:solidFill>
                    <a:srgbClr val="2E2E2E"/>
                  </a:solidFill>
                  <a:latin typeface="+mn-lt"/>
                  <a:ea typeface="+mn-ea"/>
                  <a:cs typeface="+mn-cs"/>
                  <a:sym typeface="Helvetica Light"/>
                </a:defRPr>
              </a:lvl3pPr>
              <a:lvl4pPr indent="685800" defTabSz="825500">
                <a:spcBef>
                  <a:spcPts val="4500"/>
                </a:spcBef>
                <a:defRPr sz="4500" spc="-135">
                  <a:solidFill>
                    <a:srgbClr val="2E2E2E"/>
                  </a:solidFill>
                  <a:latin typeface="+mn-lt"/>
                  <a:ea typeface="+mn-ea"/>
                  <a:cs typeface="+mn-cs"/>
                  <a:sym typeface="Helvetica Light"/>
                </a:defRPr>
              </a:lvl4pPr>
              <a:lvl5pPr indent="914400" defTabSz="825500">
                <a:spcBef>
                  <a:spcPts val="4500"/>
                </a:spcBef>
                <a:defRPr sz="4500" spc="-135">
                  <a:solidFill>
                    <a:srgbClr val="2E2E2E"/>
                  </a:solidFill>
                  <a:latin typeface="+mn-lt"/>
                  <a:ea typeface="+mn-ea"/>
                  <a:cs typeface="+mn-cs"/>
                  <a:sym typeface="Helvetica Light"/>
                </a:defRPr>
              </a:lvl5pPr>
              <a:lvl6pPr indent="1143000" defTabSz="825500">
                <a:spcBef>
                  <a:spcPts val="4500"/>
                </a:spcBef>
                <a:defRPr sz="4500" spc="-135">
                  <a:solidFill>
                    <a:srgbClr val="2E2E2E"/>
                  </a:solidFill>
                  <a:latin typeface="+mn-lt"/>
                  <a:ea typeface="+mn-ea"/>
                  <a:cs typeface="+mn-cs"/>
                  <a:sym typeface="Helvetica Light"/>
                </a:defRPr>
              </a:lvl6pPr>
              <a:lvl7pPr indent="1371600" defTabSz="825500">
                <a:spcBef>
                  <a:spcPts val="4500"/>
                </a:spcBef>
                <a:defRPr sz="4500" spc="-135">
                  <a:solidFill>
                    <a:srgbClr val="2E2E2E"/>
                  </a:solidFill>
                  <a:latin typeface="+mn-lt"/>
                  <a:ea typeface="+mn-ea"/>
                  <a:cs typeface="+mn-cs"/>
                  <a:sym typeface="Helvetica Light"/>
                </a:defRPr>
              </a:lvl7pPr>
              <a:lvl8pPr indent="1600200" defTabSz="825500">
                <a:spcBef>
                  <a:spcPts val="4500"/>
                </a:spcBef>
                <a:defRPr sz="4500" spc="-135">
                  <a:solidFill>
                    <a:srgbClr val="2E2E2E"/>
                  </a:solidFill>
                  <a:latin typeface="+mn-lt"/>
                  <a:ea typeface="+mn-ea"/>
                  <a:cs typeface="+mn-cs"/>
                  <a:sym typeface="Helvetica Light"/>
                </a:defRPr>
              </a:lvl8pPr>
              <a:lvl9pPr indent="1828800" defTabSz="825500">
                <a:spcBef>
                  <a:spcPts val="4500"/>
                </a:spcBef>
                <a:defRPr sz="4500" spc="-135">
                  <a:solidFill>
                    <a:srgbClr val="2E2E2E"/>
                  </a:solidFill>
                  <a:latin typeface="+mn-lt"/>
                  <a:ea typeface="+mn-ea"/>
                  <a:cs typeface="+mn-cs"/>
                  <a:sym typeface="Helvetica Light"/>
                </a:defRPr>
              </a:lvl9pPr>
            </a:lstStyle>
            <a:p>
              <a:pPr algn="ctr">
                <a:spcBef>
                  <a:spcPts val="0"/>
                </a:spcBef>
                <a:defRPr sz="2400" b="1" spc="-72">
                  <a:solidFill>
                    <a:srgbClr val="FFFFFF"/>
                  </a:solidFill>
                  <a:latin typeface="Helvetica"/>
                  <a:ea typeface="Helvetica"/>
                  <a:cs typeface="Helvetica"/>
                  <a:sym typeface="Helvetica"/>
                </a:defRPr>
              </a:pPr>
              <a:endParaRPr/>
            </a:p>
          </p:txBody>
        </p:sp>
        <p:sp>
          <p:nvSpPr>
            <p:cNvPr id="19" name="Shape 624"/>
            <p:cNvSpPr/>
            <p:nvPr/>
          </p:nvSpPr>
          <p:spPr>
            <a:xfrm>
              <a:off x="14940242" y="9981490"/>
              <a:ext cx="312678" cy="304034"/>
            </a:xfrm>
            <a:custGeom>
              <a:avLst/>
              <a:gdLst/>
              <a:ahLst/>
              <a:cxnLst>
                <a:cxn ang="0">
                  <a:pos x="wd2" y="hd2"/>
                </a:cxn>
                <a:cxn ang="5400000">
                  <a:pos x="wd2" y="hd2"/>
                </a:cxn>
                <a:cxn ang="10800000">
                  <a:pos x="wd2" y="hd2"/>
                </a:cxn>
                <a:cxn ang="16200000">
                  <a:pos x="wd2" y="hd2"/>
                </a:cxn>
              </a:cxnLst>
              <a:rect l="0" t="0" r="r" b="b"/>
              <a:pathLst>
                <a:path w="21600" h="21600" extrusionOk="0">
                  <a:moveTo>
                    <a:pt x="10802" y="21600"/>
                  </a:moveTo>
                  <a:cubicBezTo>
                    <a:pt x="16756" y="21600"/>
                    <a:pt x="21600" y="16755"/>
                    <a:pt x="21600" y="10800"/>
                  </a:cubicBezTo>
                  <a:cubicBezTo>
                    <a:pt x="21600" y="4845"/>
                    <a:pt x="16756" y="0"/>
                    <a:pt x="10802" y="0"/>
                  </a:cubicBezTo>
                  <a:cubicBezTo>
                    <a:pt x="4845" y="0"/>
                    <a:pt x="0" y="4845"/>
                    <a:pt x="0" y="10800"/>
                  </a:cubicBezTo>
                  <a:cubicBezTo>
                    <a:pt x="0" y="16755"/>
                    <a:pt x="4845" y="21600"/>
                    <a:pt x="10802" y="21600"/>
                  </a:cubicBezTo>
                  <a:close/>
                </a:path>
              </a:pathLst>
            </a:custGeom>
            <a:solidFill>
              <a:srgbClr val="FD2A00"/>
            </a:solidFill>
            <a:ln w="12700" cap="flat">
              <a:noFill/>
              <a:miter lim="400000"/>
            </a:ln>
            <a:effectLst/>
          </p:spPr>
          <p:txBody>
            <a:bodyPr wrap="square" lIns="38100" tIns="38100" rIns="38100" bIns="38100" numCol="1" anchor="ctr">
              <a:noAutofit/>
            </a:bodyPr>
            <a:lstStyle>
              <a:lvl1pPr defTabSz="825500">
                <a:spcBef>
                  <a:spcPts val="4500"/>
                </a:spcBef>
                <a:defRPr sz="4500" spc="-135">
                  <a:solidFill>
                    <a:srgbClr val="2E2E2E"/>
                  </a:solidFill>
                  <a:latin typeface="+mn-lt"/>
                  <a:ea typeface="+mn-ea"/>
                  <a:cs typeface="+mn-cs"/>
                  <a:sym typeface="Helvetica Light"/>
                </a:defRPr>
              </a:lvl1pPr>
              <a:lvl2pPr indent="228600" defTabSz="825500">
                <a:spcBef>
                  <a:spcPts val="4500"/>
                </a:spcBef>
                <a:defRPr sz="4500" spc="-135">
                  <a:solidFill>
                    <a:srgbClr val="2E2E2E"/>
                  </a:solidFill>
                  <a:latin typeface="+mn-lt"/>
                  <a:ea typeface="+mn-ea"/>
                  <a:cs typeface="+mn-cs"/>
                  <a:sym typeface="Helvetica Light"/>
                </a:defRPr>
              </a:lvl2pPr>
              <a:lvl3pPr indent="457200" defTabSz="825500">
                <a:spcBef>
                  <a:spcPts val="4500"/>
                </a:spcBef>
                <a:defRPr sz="4500" spc="-135">
                  <a:solidFill>
                    <a:srgbClr val="2E2E2E"/>
                  </a:solidFill>
                  <a:latin typeface="+mn-lt"/>
                  <a:ea typeface="+mn-ea"/>
                  <a:cs typeface="+mn-cs"/>
                  <a:sym typeface="Helvetica Light"/>
                </a:defRPr>
              </a:lvl3pPr>
              <a:lvl4pPr indent="685800" defTabSz="825500">
                <a:spcBef>
                  <a:spcPts val="4500"/>
                </a:spcBef>
                <a:defRPr sz="4500" spc="-135">
                  <a:solidFill>
                    <a:srgbClr val="2E2E2E"/>
                  </a:solidFill>
                  <a:latin typeface="+mn-lt"/>
                  <a:ea typeface="+mn-ea"/>
                  <a:cs typeface="+mn-cs"/>
                  <a:sym typeface="Helvetica Light"/>
                </a:defRPr>
              </a:lvl4pPr>
              <a:lvl5pPr indent="914400" defTabSz="825500">
                <a:spcBef>
                  <a:spcPts val="4500"/>
                </a:spcBef>
                <a:defRPr sz="4500" spc="-135">
                  <a:solidFill>
                    <a:srgbClr val="2E2E2E"/>
                  </a:solidFill>
                  <a:latin typeface="+mn-lt"/>
                  <a:ea typeface="+mn-ea"/>
                  <a:cs typeface="+mn-cs"/>
                  <a:sym typeface="Helvetica Light"/>
                </a:defRPr>
              </a:lvl5pPr>
              <a:lvl6pPr indent="1143000" defTabSz="825500">
                <a:spcBef>
                  <a:spcPts val="4500"/>
                </a:spcBef>
                <a:defRPr sz="4500" spc="-135">
                  <a:solidFill>
                    <a:srgbClr val="2E2E2E"/>
                  </a:solidFill>
                  <a:latin typeface="+mn-lt"/>
                  <a:ea typeface="+mn-ea"/>
                  <a:cs typeface="+mn-cs"/>
                  <a:sym typeface="Helvetica Light"/>
                </a:defRPr>
              </a:lvl6pPr>
              <a:lvl7pPr indent="1371600" defTabSz="825500">
                <a:spcBef>
                  <a:spcPts val="4500"/>
                </a:spcBef>
                <a:defRPr sz="4500" spc="-135">
                  <a:solidFill>
                    <a:srgbClr val="2E2E2E"/>
                  </a:solidFill>
                  <a:latin typeface="+mn-lt"/>
                  <a:ea typeface="+mn-ea"/>
                  <a:cs typeface="+mn-cs"/>
                  <a:sym typeface="Helvetica Light"/>
                </a:defRPr>
              </a:lvl7pPr>
              <a:lvl8pPr indent="1600200" defTabSz="825500">
                <a:spcBef>
                  <a:spcPts val="4500"/>
                </a:spcBef>
                <a:defRPr sz="4500" spc="-135">
                  <a:solidFill>
                    <a:srgbClr val="2E2E2E"/>
                  </a:solidFill>
                  <a:latin typeface="+mn-lt"/>
                  <a:ea typeface="+mn-ea"/>
                  <a:cs typeface="+mn-cs"/>
                  <a:sym typeface="Helvetica Light"/>
                </a:defRPr>
              </a:lvl8pPr>
              <a:lvl9pPr indent="1828800" defTabSz="825500">
                <a:spcBef>
                  <a:spcPts val="4500"/>
                </a:spcBef>
                <a:defRPr sz="4500" spc="-135">
                  <a:solidFill>
                    <a:srgbClr val="2E2E2E"/>
                  </a:solidFill>
                  <a:latin typeface="+mn-lt"/>
                  <a:ea typeface="+mn-ea"/>
                  <a:cs typeface="+mn-cs"/>
                  <a:sym typeface="Helvetica Light"/>
                </a:defRPr>
              </a:lvl9pPr>
            </a:lstStyle>
            <a:p>
              <a:pPr algn="ctr">
                <a:spcBef>
                  <a:spcPts val="0"/>
                </a:spcBef>
                <a:defRPr sz="2400" b="1" spc="-72">
                  <a:solidFill>
                    <a:srgbClr val="FFFFFF"/>
                  </a:solidFill>
                  <a:latin typeface="Helvetica"/>
                  <a:ea typeface="Helvetica"/>
                  <a:cs typeface="Helvetica"/>
                  <a:sym typeface="Helvetica"/>
                </a:defRPr>
              </a:pPr>
              <a:endParaRPr/>
            </a:p>
          </p:txBody>
        </p:sp>
      </p:grpSp>
      <p:sp>
        <p:nvSpPr>
          <p:cNvPr id="3" name="Rectangle 2"/>
          <p:cNvSpPr/>
          <p:nvPr/>
        </p:nvSpPr>
        <p:spPr>
          <a:xfrm>
            <a:off x="3044825" y="2394281"/>
            <a:ext cx="8620594" cy="1754327"/>
          </a:xfrm>
          <a:prstGeom prst="rect">
            <a:avLst/>
          </a:prstGeom>
        </p:spPr>
        <p:txBody>
          <a:bodyPr wrap="square">
            <a:spAutoFit/>
          </a:bodyPr>
          <a:lstStyle/>
          <a:p>
            <a:r>
              <a:rPr lang="en-US" sz="2400" b="1" dirty="0"/>
              <a:t>Oct </a:t>
            </a:r>
            <a:r>
              <a:rPr lang="en-US" sz="2400" b="1" dirty="0" smtClean="0"/>
              <a:t>14 – 11:40AM</a:t>
            </a:r>
          </a:p>
          <a:p>
            <a:endParaRPr lang="en-US" sz="2000" dirty="0" smtClean="0"/>
          </a:p>
          <a:p>
            <a:r>
              <a:rPr lang="en-US" sz="3200" dirty="0" smtClean="0"/>
              <a:t>END </a:t>
            </a:r>
            <a:r>
              <a:rPr lang="en-US" sz="3200" dirty="0"/>
              <a:t>TO END TESTING: BUG SQUASHING FOR API </a:t>
            </a:r>
            <a:r>
              <a:rPr lang="en-US" sz="3200" dirty="0" smtClean="0"/>
              <a:t>DEVELOPERS</a:t>
            </a:r>
          </a:p>
        </p:txBody>
      </p:sp>
    </p:spTree>
    <p:extLst>
      <p:ext uri="{BB962C8B-B14F-4D97-AF65-F5344CB8AC3E}">
        <p14:creationId xmlns:p14="http://schemas.microsoft.com/office/powerpoint/2010/main" val="182553758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erstock_129038348.jpg"/>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0" y="-1"/>
            <a:ext cx="12179300" cy="6858001"/>
          </a:xfrm>
          <a:prstGeom prst="rect">
            <a:avLst/>
          </a:prstGeom>
        </p:spPr>
      </p:pic>
      <p:sp>
        <p:nvSpPr>
          <p:cNvPr id="8" name="Rectangle 7"/>
          <p:cNvSpPr/>
          <p:nvPr/>
        </p:nvSpPr>
        <p:spPr>
          <a:xfrm>
            <a:off x="-20872" y="-39224"/>
            <a:ext cx="12200172" cy="6897224"/>
          </a:xfrm>
          <a:prstGeom prst="rect">
            <a:avLst/>
          </a:prstGeom>
          <a:gradFill flip="none" rotWithShape="1">
            <a:gsLst>
              <a:gs pos="36000">
                <a:srgbClr val="FD2A00">
                  <a:alpha val="79000"/>
                </a:srgbClr>
              </a:gs>
              <a:gs pos="100000">
                <a:srgbClr val="940000">
                  <a:alpha val="84000"/>
                </a:srgbClr>
              </a:gs>
            </a:gsLst>
            <a:path path="circle">
              <a:fillToRect t="100000" r="100000"/>
            </a:path>
            <a:tileRect l="-100000" b="-100000"/>
          </a:gradFill>
          <a:ln w="12700" cap="flat" cmpd="sng" algn="ctr">
            <a:noFill/>
            <a:prstDash val="solid"/>
          </a:ln>
          <a:effectLst/>
        </p:spPr>
        <p:txBody>
          <a:bodyPr lIns="45683" tIns="22842" rIns="45683" bIns="22842" rtlCol="0" anchor="ctr"/>
          <a:lstStyle/>
          <a:p>
            <a:pPr algn="ctr" defTabSz="456834"/>
            <a:endParaRPr lang="en-US" sz="700" kern="0">
              <a:solidFill>
                <a:srgbClr val="FFFFFF"/>
              </a:solidFill>
              <a:latin typeface="Helvetica Neue Thin"/>
            </a:endParaRPr>
          </a:p>
        </p:txBody>
      </p:sp>
      <p:sp>
        <p:nvSpPr>
          <p:cNvPr id="11" name="TextBox 10"/>
          <p:cNvSpPr txBox="1"/>
          <p:nvPr/>
        </p:nvSpPr>
        <p:spPr>
          <a:xfrm>
            <a:off x="3807214" y="3370652"/>
            <a:ext cx="4560159" cy="938626"/>
          </a:xfrm>
          <a:prstGeom prst="rect">
            <a:avLst/>
          </a:prstGeom>
        </p:spPr>
        <p:txBody>
          <a:bodyPr vert="horz" wrap="none" lIns="121828" tIns="60914" rIns="121828" bIns="60914" rtlCol="0">
            <a:spAutoFit/>
          </a:bodyPr>
          <a:lstStyle/>
          <a:p>
            <a:pPr algn="ctr">
              <a:buClr>
                <a:schemeClr val="accent2"/>
              </a:buClr>
              <a:buSzPct val="80000"/>
            </a:pPr>
            <a:r>
              <a:rPr lang="en-US" sz="5300" kern="0" spc="13" dirty="0" smtClean="0">
                <a:solidFill>
                  <a:schemeClr val="bg1"/>
                </a:solidFill>
                <a:latin typeface="Helvetica Neue Thin"/>
                <a:cs typeface="Helvetica Neue Thin"/>
              </a:rPr>
              <a:t>Documentation</a:t>
            </a:r>
            <a:endParaRPr lang="en-US" sz="5300" kern="0" spc="13" dirty="0">
              <a:solidFill>
                <a:schemeClr val="bg1"/>
              </a:solidFill>
              <a:latin typeface="Helvetica Neue Thin"/>
              <a:cs typeface="Helvetica Neue Thin"/>
            </a:endParaRPr>
          </a:p>
        </p:txBody>
      </p:sp>
      <p:sp>
        <p:nvSpPr>
          <p:cNvPr id="7" name="Freeform 1"/>
          <p:cNvSpPr>
            <a:spLocks noChangeArrowheads="1"/>
          </p:cNvSpPr>
          <p:nvPr/>
        </p:nvSpPr>
        <p:spPr bwMode="auto">
          <a:xfrm>
            <a:off x="5277907" y="935453"/>
            <a:ext cx="1504564" cy="1429283"/>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1"/>
          </a:solidFill>
          <a:ln>
            <a:noFill/>
          </a:ln>
          <a:effectLst/>
        </p:spPr>
        <p:txBody>
          <a:bodyPr wrap="none" lIns="45683" tIns="22842" rIns="45683" bIns="22842" anchor="ctr"/>
          <a:lstStyle/>
          <a:p>
            <a:endParaRPr lang="en-US"/>
          </a:p>
        </p:txBody>
      </p:sp>
      <p:sp>
        <p:nvSpPr>
          <p:cNvPr id="2" name="Slide Number Placeholder 1"/>
          <p:cNvSpPr>
            <a:spLocks noGrp="1"/>
          </p:cNvSpPr>
          <p:nvPr>
            <p:ph type="sldNum" sz="quarter" idx="4"/>
          </p:nvPr>
        </p:nvSpPr>
        <p:spPr/>
        <p:txBody>
          <a:body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46</a:t>
            </a:fld>
            <a:endParaRPr lang="en-US" kern="1200" dirty="0">
              <a:solidFill>
                <a:srgbClr val="5A5A5A">
                  <a:lumMod val="40000"/>
                  <a:lumOff val="60000"/>
                </a:srgbClr>
              </a:solidFill>
              <a:ea typeface="+mn-ea"/>
            </a:endParaRPr>
          </a:p>
        </p:txBody>
      </p:sp>
    </p:spTree>
    <p:extLst>
      <p:ext uri="{BB962C8B-B14F-4D97-AF65-F5344CB8AC3E}">
        <p14:creationId xmlns:p14="http://schemas.microsoft.com/office/powerpoint/2010/main" val="367743817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477600" y="264375"/>
            <a:ext cx="115664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000"/>
              <a:t>Programmable Documentation with SmartDocs</a:t>
            </a:r>
          </a:p>
        </p:txBody>
      </p:sp>
      <p:sp>
        <p:nvSpPr>
          <p:cNvPr id="671" name="Shape 671"/>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47</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72" name="Shape 672"/>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674" name="Shape 674"/>
          <p:cNvSpPr txBox="1">
            <a:spLocks noGrp="1"/>
          </p:cNvSpPr>
          <p:nvPr>
            <p:ph type="body" idx="4294967295"/>
          </p:nvPr>
        </p:nvSpPr>
        <p:spPr>
          <a:xfrm>
            <a:off x="304482" y="1412052"/>
            <a:ext cx="3653700" cy="624300"/>
          </a:xfrm>
          <a:prstGeom prst="rect">
            <a:avLst/>
          </a:prstGeom>
          <a:noFill/>
          <a:ln>
            <a:noFill/>
          </a:ln>
        </p:spPr>
        <p:txBody>
          <a:bodyPr lIns="101550" tIns="50775" rIns="101550" bIns="50775" anchor="t" anchorCtr="0">
            <a:noAutofit/>
          </a:bodyPr>
          <a:lstStyle/>
          <a:p>
            <a:pPr marL="0" marR="0" lvl="0" indent="0" algn="ctr" rtl="0">
              <a:spcBef>
                <a:spcPts val="0"/>
              </a:spcBef>
              <a:buClr>
                <a:srgbClr val="FF4300"/>
              </a:buClr>
              <a:buSzPct val="25000"/>
              <a:buFont typeface="Arial"/>
              <a:buNone/>
            </a:pPr>
            <a:r>
              <a:rPr lang="en-US" sz="1800" b="1" i="0" u="none" strike="noStrike" cap="none" baseline="0">
                <a:solidFill>
                  <a:srgbClr val="686868"/>
                </a:solidFill>
                <a:latin typeface="Arial"/>
                <a:ea typeface="Arial"/>
                <a:cs typeface="Arial"/>
                <a:sym typeface="Arial"/>
              </a:rPr>
              <a:t>API Modeling</a:t>
            </a:r>
          </a:p>
          <a:p>
            <a:pPr marL="0" marR="0" lvl="0" indent="0" algn="ctr" rtl="0">
              <a:spcBef>
                <a:spcPts val="320"/>
              </a:spcBef>
              <a:buClr>
                <a:srgbClr val="FF4300"/>
              </a:buClr>
              <a:buSzPct val="25000"/>
              <a:buFont typeface="Arial"/>
              <a:buNone/>
            </a:pPr>
            <a:r>
              <a:rPr lang="en-US" sz="1600" b="0" i="0" u="none" strike="noStrike" cap="none" baseline="0">
                <a:solidFill>
                  <a:srgbClr val="686868"/>
                </a:solidFill>
                <a:latin typeface="Arial"/>
                <a:ea typeface="Arial"/>
                <a:cs typeface="Arial"/>
                <a:sym typeface="Arial"/>
              </a:rPr>
              <a:t>Describe an API structure</a:t>
            </a:r>
          </a:p>
          <a:p>
            <a:pPr marL="0" marR="0" lvl="0" indent="0" algn="ctr" rtl="0">
              <a:spcBef>
                <a:spcPts val="360"/>
              </a:spcBef>
              <a:buClr>
                <a:schemeClr val="dk2"/>
              </a:buClr>
              <a:buFont typeface="Arial"/>
              <a:buNone/>
            </a:pPr>
            <a:endParaRPr sz="1800" b="0" i="0" u="none" strike="noStrike" cap="none" baseline="0">
              <a:solidFill>
                <a:schemeClr val="dk2"/>
              </a:solidFill>
              <a:latin typeface="Arial"/>
              <a:ea typeface="Arial"/>
              <a:cs typeface="Arial"/>
              <a:sym typeface="Arial"/>
            </a:endParaRPr>
          </a:p>
        </p:txBody>
      </p:sp>
      <p:sp>
        <p:nvSpPr>
          <p:cNvPr id="675" name="Shape 675"/>
          <p:cNvSpPr txBox="1">
            <a:spLocks noGrp="1"/>
          </p:cNvSpPr>
          <p:nvPr>
            <p:ph type="body" idx="4294967295"/>
          </p:nvPr>
        </p:nvSpPr>
        <p:spPr>
          <a:xfrm>
            <a:off x="4014452" y="1412052"/>
            <a:ext cx="4232099" cy="624300"/>
          </a:xfrm>
          <a:prstGeom prst="rect">
            <a:avLst/>
          </a:prstGeom>
          <a:noFill/>
          <a:ln>
            <a:noFill/>
          </a:ln>
        </p:spPr>
        <p:txBody>
          <a:bodyPr lIns="101550" tIns="50775" rIns="101550" bIns="50775" anchor="t" anchorCtr="0">
            <a:noAutofit/>
          </a:bodyPr>
          <a:lstStyle/>
          <a:p>
            <a:pPr marL="0" marR="0" lvl="0" indent="0" algn="ctr" rtl="0">
              <a:spcBef>
                <a:spcPts val="0"/>
              </a:spcBef>
              <a:buClr>
                <a:srgbClr val="FF4300"/>
              </a:buClr>
              <a:buSzPct val="25000"/>
              <a:buFont typeface="Arial"/>
              <a:buNone/>
            </a:pPr>
            <a:r>
              <a:rPr lang="en-US" sz="1800" b="1" i="0" u="none" strike="noStrike" cap="none" baseline="0">
                <a:solidFill>
                  <a:srgbClr val="686868"/>
                </a:solidFill>
                <a:latin typeface="Arial"/>
                <a:ea typeface="Arial"/>
                <a:cs typeface="Arial"/>
                <a:sym typeface="Arial"/>
              </a:rPr>
              <a:t>SmartDocs</a:t>
            </a:r>
          </a:p>
          <a:p>
            <a:pPr marL="0" marR="0" lvl="0" indent="0" algn="ctr" rtl="0">
              <a:spcBef>
                <a:spcPts val="320"/>
              </a:spcBef>
              <a:buClr>
                <a:srgbClr val="FF4300"/>
              </a:buClr>
              <a:buSzPct val="25000"/>
              <a:buFont typeface="Arial"/>
              <a:buNone/>
            </a:pPr>
            <a:r>
              <a:rPr lang="en-US" sz="1600" b="0" i="0" u="none" strike="noStrike" cap="none" baseline="0">
                <a:solidFill>
                  <a:srgbClr val="686868"/>
                </a:solidFill>
                <a:latin typeface="Arial"/>
                <a:ea typeface="Arial"/>
                <a:cs typeface="Arial"/>
                <a:sym typeface="Arial"/>
              </a:rPr>
              <a:t>Generate interactive documentation</a:t>
            </a:r>
          </a:p>
          <a:p>
            <a:pPr marL="0" marR="0" lvl="0" indent="0" algn="ctr" rtl="0">
              <a:spcBef>
                <a:spcPts val="360"/>
              </a:spcBef>
              <a:buClr>
                <a:schemeClr val="dk2"/>
              </a:buClr>
              <a:buFont typeface="Arial"/>
              <a:buNone/>
            </a:pPr>
            <a:endParaRPr sz="1800" b="0" i="0" u="none" strike="noStrike" cap="none" baseline="0">
              <a:solidFill>
                <a:schemeClr val="dk2"/>
              </a:solidFill>
              <a:latin typeface="Arial"/>
              <a:ea typeface="Arial"/>
              <a:cs typeface="Arial"/>
              <a:sym typeface="Arial"/>
            </a:endParaRPr>
          </a:p>
        </p:txBody>
      </p:sp>
      <p:sp>
        <p:nvSpPr>
          <p:cNvPr id="676" name="Shape 676"/>
          <p:cNvSpPr txBox="1">
            <a:spLocks noGrp="1"/>
          </p:cNvSpPr>
          <p:nvPr>
            <p:ph type="body" idx="4294967295"/>
          </p:nvPr>
        </p:nvSpPr>
        <p:spPr>
          <a:xfrm>
            <a:off x="8221038" y="1412052"/>
            <a:ext cx="3653700" cy="624300"/>
          </a:xfrm>
          <a:prstGeom prst="rect">
            <a:avLst/>
          </a:prstGeom>
          <a:noFill/>
          <a:ln>
            <a:noFill/>
          </a:ln>
        </p:spPr>
        <p:txBody>
          <a:bodyPr lIns="91375" tIns="45675" rIns="91375" bIns="45675" anchor="t" anchorCtr="0">
            <a:noAutofit/>
          </a:bodyPr>
          <a:lstStyle/>
          <a:p>
            <a:pPr marL="0" marR="0" lvl="0" indent="0" algn="ctr" rtl="0">
              <a:spcBef>
                <a:spcPts val="0"/>
              </a:spcBef>
              <a:buClr>
                <a:srgbClr val="FF4300"/>
              </a:buClr>
              <a:buSzPct val="25000"/>
              <a:buFont typeface="Arial"/>
              <a:buNone/>
            </a:pPr>
            <a:r>
              <a:rPr lang="en-US" sz="1800" b="1" i="0" u="none" strike="noStrike" cap="none" baseline="0">
                <a:solidFill>
                  <a:srgbClr val="686868"/>
                </a:solidFill>
                <a:latin typeface="Arial"/>
                <a:ea typeface="Arial"/>
                <a:cs typeface="Arial"/>
                <a:sym typeface="Arial"/>
              </a:rPr>
              <a:t>API-based</a:t>
            </a:r>
          </a:p>
          <a:p>
            <a:pPr marL="0" marR="0" lvl="0" indent="0" algn="ctr" rtl="0">
              <a:spcBef>
                <a:spcPts val="320"/>
              </a:spcBef>
              <a:buClr>
                <a:srgbClr val="FF4300"/>
              </a:buClr>
              <a:buSzPct val="25000"/>
              <a:buFont typeface="Arial"/>
              <a:buNone/>
            </a:pPr>
            <a:r>
              <a:rPr lang="en-US" sz="1600" b="0" i="0" u="none" strike="noStrike" cap="none" baseline="0">
                <a:solidFill>
                  <a:srgbClr val="686868"/>
                </a:solidFill>
                <a:latin typeface="Arial"/>
                <a:ea typeface="Arial"/>
                <a:cs typeface="Arial"/>
                <a:sym typeface="Arial"/>
              </a:rPr>
              <a:t>Integrate with any portal / CMS</a:t>
            </a:r>
          </a:p>
        </p:txBody>
      </p:sp>
      <p:pic>
        <p:nvPicPr>
          <p:cNvPr id="677" name="Shape 677"/>
          <p:cNvPicPr preferRelativeResize="0"/>
          <p:nvPr/>
        </p:nvPicPr>
        <p:blipFill rotWithShape="1">
          <a:blip r:embed="rId3">
            <a:alphaModFix/>
          </a:blip>
          <a:srcRect l="28315" r="28757"/>
          <a:stretch/>
        </p:blipFill>
        <p:spPr>
          <a:xfrm>
            <a:off x="1087660" y="2638976"/>
            <a:ext cx="1858799" cy="3251099"/>
          </a:xfrm>
          <a:prstGeom prst="rect">
            <a:avLst/>
          </a:prstGeom>
          <a:noFill/>
          <a:ln>
            <a:noFill/>
          </a:ln>
        </p:spPr>
      </p:pic>
      <p:pic>
        <p:nvPicPr>
          <p:cNvPr id="678" name="Shape 678"/>
          <p:cNvPicPr preferRelativeResize="0"/>
          <p:nvPr/>
        </p:nvPicPr>
        <p:blipFill rotWithShape="1">
          <a:blip r:embed="rId4">
            <a:alphaModFix/>
          </a:blip>
          <a:srcRect/>
          <a:stretch/>
        </p:blipFill>
        <p:spPr>
          <a:xfrm>
            <a:off x="4179675" y="2316181"/>
            <a:ext cx="2688000" cy="1952700"/>
          </a:xfrm>
          <a:prstGeom prst="rect">
            <a:avLst/>
          </a:prstGeom>
          <a:noFill/>
          <a:ln w="9525" cap="flat" cmpd="sng">
            <a:solidFill>
              <a:schemeClr val="accent3"/>
            </a:solidFill>
            <a:prstDash val="solid"/>
            <a:round/>
            <a:headEnd type="none" w="med" len="med"/>
            <a:tailEnd type="none" w="med" len="med"/>
          </a:ln>
        </p:spPr>
      </p:pic>
      <p:pic>
        <p:nvPicPr>
          <p:cNvPr id="679" name="Shape 679"/>
          <p:cNvPicPr preferRelativeResize="0"/>
          <p:nvPr/>
        </p:nvPicPr>
        <p:blipFill rotWithShape="1">
          <a:blip r:embed="rId4">
            <a:alphaModFix/>
          </a:blip>
          <a:srcRect/>
          <a:stretch/>
        </p:blipFill>
        <p:spPr>
          <a:xfrm>
            <a:off x="4773438" y="3264477"/>
            <a:ext cx="2688000" cy="1952700"/>
          </a:xfrm>
          <a:prstGeom prst="rect">
            <a:avLst/>
          </a:prstGeom>
          <a:noFill/>
          <a:ln w="9525" cap="flat" cmpd="sng">
            <a:solidFill>
              <a:schemeClr val="accent3"/>
            </a:solidFill>
            <a:prstDash val="solid"/>
            <a:round/>
            <a:headEnd type="none" w="med" len="med"/>
            <a:tailEnd type="none" w="med" len="med"/>
          </a:ln>
        </p:spPr>
      </p:pic>
      <p:pic>
        <p:nvPicPr>
          <p:cNvPr id="680" name="Shape 680"/>
          <p:cNvPicPr preferRelativeResize="0"/>
          <p:nvPr/>
        </p:nvPicPr>
        <p:blipFill rotWithShape="1">
          <a:blip r:embed="rId4">
            <a:alphaModFix/>
          </a:blip>
          <a:srcRect/>
          <a:stretch/>
        </p:blipFill>
        <p:spPr>
          <a:xfrm>
            <a:off x="5327646" y="4361292"/>
            <a:ext cx="2688000" cy="1952700"/>
          </a:xfrm>
          <a:prstGeom prst="rect">
            <a:avLst/>
          </a:prstGeom>
          <a:noFill/>
          <a:ln w="9525" cap="flat" cmpd="sng">
            <a:solidFill>
              <a:schemeClr val="accent3"/>
            </a:solidFill>
            <a:prstDash val="solid"/>
            <a:round/>
            <a:headEnd type="none" w="med" len="med"/>
            <a:tailEnd type="none" w="med" len="med"/>
          </a:ln>
        </p:spPr>
      </p:pic>
      <p:grpSp>
        <p:nvGrpSpPr>
          <p:cNvPr id="681" name="Shape 681"/>
          <p:cNvGrpSpPr/>
          <p:nvPr/>
        </p:nvGrpSpPr>
        <p:grpSpPr>
          <a:xfrm>
            <a:off x="8285722" y="2325833"/>
            <a:ext cx="3893067" cy="950473"/>
            <a:chOff x="6911102" y="2284302"/>
            <a:chExt cx="3247199" cy="1055612"/>
          </a:xfrm>
        </p:grpSpPr>
        <p:sp>
          <p:nvSpPr>
            <p:cNvPr id="682" name="Shape 682"/>
            <p:cNvSpPr txBox="1"/>
            <p:nvPr/>
          </p:nvSpPr>
          <p:spPr>
            <a:xfrm>
              <a:off x="6911102" y="3021915"/>
              <a:ext cx="3247199" cy="317999"/>
            </a:xfrm>
            <a:prstGeom prst="rect">
              <a:avLst/>
            </a:prstGeom>
            <a:noFill/>
            <a:ln>
              <a:noFill/>
            </a:ln>
          </p:spPr>
          <p:txBody>
            <a:bodyPr lIns="101550" tIns="50775" rIns="101550" bIns="50775" anchor="t" anchorCtr="0">
              <a:noAutofit/>
            </a:bodyPr>
            <a:lstStyle/>
            <a:p>
              <a:pPr marL="0" marR="0" lvl="0" indent="0" algn="ctr" rtl="0">
                <a:spcBef>
                  <a:spcPts val="0"/>
                </a:spcBef>
                <a:buSzPct val="25000"/>
                <a:buNone/>
              </a:pPr>
              <a:r>
                <a:rPr lang="en-US" sz="1400" b="1" i="0" u="none" strike="noStrike" cap="none" baseline="0">
                  <a:solidFill>
                    <a:srgbClr val="FF4300"/>
                  </a:solidFill>
                  <a:latin typeface="Arial"/>
                  <a:ea typeface="Arial"/>
                  <a:cs typeface="Arial"/>
                  <a:sym typeface="Arial"/>
                </a:rPr>
                <a:t>Apigee Edge Developer Services</a:t>
              </a:r>
            </a:p>
          </p:txBody>
        </p:sp>
        <p:pic>
          <p:nvPicPr>
            <p:cNvPr id="683" name="Shape 683"/>
            <p:cNvPicPr preferRelativeResize="0"/>
            <p:nvPr/>
          </p:nvPicPr>
          <p:blipFill rotWithShape="1">
            <a:blip r:embed="rId5">
              <a:alphaModFix/>
            </a:blip>
            <a:srcRect/>
            <a:stretch/>
          </p:blipFill>
          <p:spPr>
            <a:xfrm>
              <a:off x="8211690" y="2284302"/>
              <a:ext cx="646199" cy="738899"/>
            </a:xfrm>
            <a:prstGeom prst="rect">
              <a:avLst/>
            </a:prstGeom>
            <a:noFill/>
            <a:ln>
              <a:noFill/>
            </a:ln>
          </p:spPr>
        </p:pic>
      </p:grpSp>
      <p:grpSp>
        <p:nvGrpSpPr>
          <p:cNvPr id="684" name="Shape 684"/>
          <p:cNvGrpSpPr/>
          <p:nvPr/>
        </p:nvGrpSpPr>
        <p:grpSpPr>
          <a:xfrm>
            <a:off x="9470832" y="5497905"/>
            <a:ext cx="1522842" cy="1078474"/>
            <a:chOff x="7899600" y="5807257"/>
            <a:chExt cx="1270200" cy="1197772"/>
          </a:xfrm>
        </p:grpSpPr>
        <p:sp>
          <p:nvSpPr>
            <p:cNvPr id="685" name="Shape 685"/>
            <p:cNvSpPr txBox="1"/>
            <p:nvPr/>
          </p:nvSpPr>
          <p:spPr>
            <a:xfrm>
              <a:off x="7899600" y="6687029"/>
              <a:ext cx="1270200" cy="317999"/>
            </a:xfrm>
            <a:prstGeom prst="rect">
              <a:avLst/>
            </a:prstGeom>
            <a:noFill/>
            <a:ln>
              <a:noFill/>
            </a:ln>
          </p:spPr>
          <p:txBody>
            <a:bodyPr lIns="101550" tIns="50775" rIns="101550" bIns="50775" anchor="t" anchorCtr="0">
              <a:noAutofit/>
            </a:bodyPr>
            <a:lstStyle/>
            <a:p>
              <a:pPr marL="0" marR="0" lvl="0" indent="0" algn="ctr" rtl="0">
                <a:spcBef>
                  <a:spcPts val="0"/>
                </a:spcBef>
                <a:buSzPct val="25000"/>
                <a:buNone/>
              </a:pPr>
              <a:r>
                <a:rPr lang="en-US" sz="1400" b="0" i="0" u="none" strike="noStrike" cap="none" baseline="0">
                  <a:solidFill>
                    <a:schemeClr val="dk1"/>
                  </a:solidFill>
                  <a:latin typeface="Arial"/>
                  <a:ea typeface="Arial"/>
                  <a:cs typeface="Arial"/>
                  <a:sym typeface="Arial"/>
                </a:rPr>
                <a:t>gh-pages</a:t>
              </a:r>
            </a:p>
          </p:txBody>
        </p:sp>
        <p:pic>
          <p:nvPicPr>
            <p:cNvPr id="686" name="Shape 686"/>
            <p:cNvPicPr preferRelativeResize="0"/>
            <p:nvPr/>
          </p:nvPicPr>
          <p:blipFill rotWithShape="1">
            <a:blip r:embed="rId6">
              <a:alphaModFix/>
            </a:blip>
            <a:srcRect/>
            <a:stretch/>
          </p:blipFill>
          <p:spPr>
            <a:xfrm>
              <a:off x="7990749" y="5807257"/>
              <a:ext cx="1088099" cy="904200"/>
            </a:xfrm>
            <a:prstGeom prst="rect">
              <a:avLst/>
            </a:prstGeom>
            <a:noFill/>
            <a:ln>
              <a:noFill/>
            </a:ln>
          </p:spPr>
        </p:pic>
      </p:grpSp>
      <p:grpSp>
        <p:nvGrpSpPr>
          <p:cNvPr id="687" name="Shape 687"/>
          <p:cNvGrpSpPr/>
          <p:nvPr/>
        </p:nvGrpSpPr>
        <p:grpSpPr>
          <a:xfrm>
            <a:off x="9087245" y="3965977"/>
            <a:ext cx="2290018" cy="842237"/>
            <a:chOff x="7579652" y="3915266"/>
            <a:chExt cx="1910099" cy="935403"/>
          </a:xfrm>
        </p:grpSpPr>
        <p:sp>
          <p:nvSpPr>
            <p:cNvPr id="688" name="Shape 688"/>
            <p:cNvSpPr txBox="1"/>
            <p:nvPr/>
          </p:nvSpPr>
          <p:spPr>
            <a:xfrm>
              <a:off x="7579652" y="4532669"/>
              <a:ext cx="1910099" cy="317999"/>
            </a:xfrm>
            <a:prstGeom prst="rect">
              <a:avLst/>
            </a:prstGeom>
            <a:noFill/>
            <a:ln>
              <a:noFill/>
            </a:ln>
          </p:spPr>
          <p:txBody>
            <a:bodyPr lIns="101550" tIns="50775" rIns="101550" bIns="50775" anchor="t" anchorCtr="0">
              <a:noAutofit/>
            </a:bodyPr>
            <a:lstStyle/>
            <a:p>
              <a:pPr marL="0" marR="0" lvl="0" indent="0" algn="ctr" rtl="0">
                <a:spcBef>
                  <a:spcPts val="0"/>
                </a:spcBef>
                <a:buSzPct val="25000"/>
                <a:buNone/>
              </a:pPr>
              <a:r>
                <a:rPr lang="en-US" sz="1400" b="0" i="0" u="none" strike="noStrike" cap="none" baseline="0">
                  <a:solidFill>
                    <a:schemeClr val="dk1"/>
                  </a:solidFill>
                  <a:latin typeface="Arial"/>
                  <a:ea typeface="Arial"/>
                  <a:cs typeface="Arial"/>
                  <a:sym typeface="Arial"/>
                </a:rPr>
                <a:t>Other CMS</a:t>
              </a:r>
            </a:p>
          </p:txBody>
        </p:sp>
        <p:pic>
          <p:nvPicPr>
            <p:cNvPr id="689" name="Shape 689"/>
            <p:cNvPicPr preferRelativeResize="0"/>
            <p:nvPr/>
          </p:nvPicPr>
          <p:blipFill rotWithShape="1">
            <a:blip r:embed="rId7">
              <a:alphaModFix/>
            </a:blip>
            <a:srcRect/>
            <a:stretch/>
          </p:blipFill>
          <p:spPr>
            <a:xfrm>
              <a:off x="8203635" y="3915266"/>
              <a:ext cx="662099" cy="662099"/>
            </a:xfrm>
            <a:prstGeom prst="rect">
              <a:avLst/>
            </a:prstGeom>
            <a:noFill/>
            <a:ln>
              <a:noFill/>
            </a:ln>
          </p:spPr>
        </p:pic>
      </p:grpSp>
    </p:spTree>
    <p:extLst>
      <p:ext uri="{BB962C8B-B14F-4D97-AF65-F5344CB8AC3E}">
        <p14:creationId xmlns:p14="http://schemas.microsoft.com/office/powerpoint/2010/main" val="15781262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Shape 694"/>
          <p:cNvSpPr txBox="1">
            <a:spLocks noGrp="1"/>
          </p:cNvSpPr>
          <p:nvPr>
            <p:ph type="sldNum" idx="4294967295"/>
          </p:nvPr>
        </p:nvSpPr>
        <p:spPr>
          <a:xfrm>
            <a:off x="11471621" y="6457146"/>
            <a:ext cx="514499"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48</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95" name="Shape 695"/>
          <p:cNvSpPr txBox="1">
            <a:spLocks noGrp="1"/>
          </p:cNvSpPr>
          <p:nvPr>
            <p:ph type="ftr" idx="4294967295"/>
          </p:nvPr>
        </p:nvSpPr>
        <p:spPr>
          <a:xfrm>
            <a:off x="8134532" y="6457146"/>
            <a:ext cx="3247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696" name="Shape 696"/>
          <p:cNvSpPr txBox="1">
            <a:spLocks noGrp="1"/>
          </p:cNvSpPr>
          <p:nvPr>
            <p:ph type="title"/>
          </p:nvPr>
        </p:nvSpPr>
        <p:spPr>
          <a:xfrm>
            <a:off x="644967" y="254275"/>
            <a:ext cx="97403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000"/>
              <a:t>Programmable API Documentation with SmartDocs</a:t>
            </a:r>
          </a:p>
        </p:txBody>
      </p:sp>
      <p:pic>
        <p:nvPicPr>
          <p:cNvPr id="3" name="Picture 2"/>
          <p:cNvPicPr>
            <a:picLocks noChangeAspect="1"/>
          </p:cNvPicPr>
          <p:nvPr/>
        </p:nvPicPr>
        <p:blipFill>
          <a:blip r:embed="rId3"/>
          <a:stretch>
            <a:fillRect/>
          </a:stretch>
        </p:blipFill>
        <p:spPr>
          <a:xfrm>
            <a:off x="1276513" y="1750780"/>
            <a:ext cx="9595995" cy="4085234"/>
          </a:xfrm>
          <a:prstGeom prst="rect">
            <a:avLst/>
          </a:prstGeom>
        </p:spPr>
      </p:pic>
      <p:sp>
        <p:nvSpPr>
          <p:cNvPr id="8" name="Shape 673"/>
          <p:cNvSpPr txBox="1">
            <a:spLocks/>
          </p:cNvSpPr>
          <p:nvPr/>
        </p:nvSpPr>
        <p:spPr>
          <a:xfrm>
            <a:off x="533050" y="1000180"/>
            <a:ext cx="11566499" cy="750600"/>
          </a:xfrm>
          <a:prstGeom prst="rect">
            <a:avLst/>
          </a:prstGeom>
          <a:noFill/>
          <a:ln>
            <a:noFill/>
          </a:ln>
        </p:spPr>
        <p:txBody>
          <a:bodyPr lIns="91375" tIns="45675" rIns="91375" bIns="4567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457200" indent="-228600">
              <a:buSzPct val="100000"/>
            </a:pPr>
            <a:r>
              <a:rPr lang="en-US" sz="1800" smtClean="0">
                <a:solidFill>
                  <a:srgbClr val="5A5A5A"/>
                </a:solidFill>
              </a:rPr>
              <a:t>Get it now! </a:t>
            </a:r>
            <a:r>
              <a:rPr lang="en-US" sz="1800" u="sng" smtClean="0">
                <a:solidFill>
                  <a:srgbClr val="5A5A5A"/>
                </a:solidFill>
                <a:hlinkClick r:id="rId4"/>
              </a:rPr>
              <a:t>https://github.com/dzuluaga/apigee-tutorials/tree/master/apiproxies/sample-api-smartdocs</a:t>
            </a:r>
            <a:r>
              <a:rPr lang="en-US" sz="1800" smtClean="0">
                <a:solidFill>
                  <a:srgbClr val="5A5A5A"/>
                </a:solidFill>
              </a:rPr>
              <a:t> </a:t>
            </a:r>
            <a:endParaRPr lang="en-US" sz="1800" dirty="0">
              <a:solidFill>
                <a:srgbClr val="5A5A5A"/>
              </a:solidFill>
            </a:endParaRPr>
          </a:p>
        </p:txBody>
      </p:sp>
    </p:spTree>
    <p:extLst>
      <p:ext uri="{BB962C8B-B14F-4D97-AF65-F5344CB8AC3E}">
        <p14:creationId xmlns:p14="http://schemas.microsoft.com/office/powerpoint/2010/main" val="24540595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title"/>
          </p:nvPr>
        </p:nvSpPr>
        <p:spPr>
          <a:xfrm>
            <a:off x="477600" y="264375"/>
            <a:ext cx="115664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In Conclusion</a:t>
            </a:r>
          </a:p>
        </p:txBody>
      </p:sp>
      <p:sp>
        <p:nvSpPr>
          <p:cNvPr id="703" name="Shape 703"/>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49</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704" name="Shape 704"/>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705" name="Shape 705"/>
          <p:cNvSpPr txBox="1">
            <a:spLocks noGrp="1"/>
          </p:cNvSpPr>
          <p:nvPr>
            <p:ph type="body" idx="4294967295"/>
          </p:nvPr>
        </p:nvSpPr>
        <p:spPr>
          <a:xfrm>
            <a:off x="533050" y="1101100"/>
            <a:ext cx="11113200" cy="4261200"/>
          </a:xfrm>
          <a:prstGeom prst="rect">
            <a:avLst/>
          </a:prstGeom>
          <a:noFill/>
          <a:ln>
            <a:noFill/>
          </a:ln>
        </p:spPr>
        <p:txBody>
          <a:bodyPr lIns="91375" tIns="45675" rIns="91375" bIns="45675" anchor="t" anchorCtr="0">
            <a:noAutofit/>
          </a:bodyPr>
          <a:lstStyle/>
          <a:p>
            <a:pPr marL="571500" marR="0" lvl="0" indent="-342900" algn="l" rtl="0">
              <a:lnSpc>
                <a:spcPct val="150000"/>
              </a:lnSpc>
              <a:spcBef>
                <a:spcPts val="0"/>
              </a:spcBef>
              <a:spcAft>
                <a:spcPts val="0"/>
              </a:spcAft>
              <a:buClr>
                <a:schemeClr val="dk1"/>
              </a:buClr>
              <a:buSzPct val="100000"/>
              <a:buFont typeface="Arial"/>
              <a:buChar char="•"/>
            </a:pPr>
            <a:r>
              <a:rPr lang="en-US" sz="2400" dirty="0">
                <a:solidFill>
                  <a:schemeClr val="tx1"/>
                </a:solidFill>
              </a:rPr>
              <a:t>CI doesn’t happen in a vacuum. So, enable the whole </a:t>
            </a:r>
            <a:r>
              <a:rPr lang="en-US" sz="2400" dirty="0" smtClean="0">
                <a:solidFill>
                  <a:schemeClr val="tx1"/>
                </a:solidFill>
              </a:rPr>
              <a:t>organization</a:t>
            </a:r>
          </a:p>
          <a:p>
            <a:pPr marL="571500" marR="0" lvl="0" indent="-342900" algn="l" rtl="0">
              <a:lnSpc>
                <a:spcPct val="150000"/>
              </a:lnSpc>
              <a:spcBef>
                <a:spcPts val="0"/>
              </a:spcBef>
              <a:buSzPct val="100000"/>
              <a:buFont typeface="Arial"/>
              <a:buChar char="•"/>
            </a:pPr>
            <a:r>
              <a:rPr lang="en-US" sz="2400" dirty="0" smtClean="0">
                <a:solidFill>
                  <a:schemeClr val="tx1"/>
                </a:solidFill>
              </a:rPr>
              <a:t>Don’t </a:t>
            </a:r>
            <a:r>
              <a:rPr lang="en-US" sz="2400" dirty="0">
                <a:solidFill>
                  <a:schemeClr val="tx1"/>
                </a:solidFill>
              </a:rPr>
              <a:t>reinvent the wheel. Leverage frameworks and community</a:t>
            </a:r>
          </a:p>
          <a:p>
            <a:pPr marL="571500" marR="0" lvl="0" indent="-342900" algn="l" rtl="0">
              <a:lnSpc>
                <a:spcPct val="150000"/>
              </a:lnSpc>
              <a:spcBef>
                <a:spcPts val="0"/>
              </a:spcBef>
              <a:buSzPct val="100000"/>
              <a:buFont typeface="Arial"/>
              <a:buChar char="•"/>
            </a:pPr>
            <a:r>
              <a:rPr lang="en-US" sz="2400" dirty="0">
                <a:solidFill>
                  <a:schemeClr val="tx1"/>
                </a:solidFill>
              </a:rPr>
              <a:t>Don’t let tools get on your way. They must be easy to adopt and maintain</a:t>
            </a:r>
          </a:p>
          <a:p>
            <a:pPr marL="571500" marR="0" lvl="0" indent="-342900" algn="l" rtl="0">
              <a:lnSpc>
                <a:spcPct val="150000"/>
              </a:lnSpc>
              <a:spcBef>
                <a:spcPts val="0"/>
              </a:spcBef>
              <a:buSzPct val="100000"/>
              <a:buFont typeface="Arial"/>
              <a:buChar char="•"/>
            </a:pPr>
            <a:r>
              <a:rPr lang="en-US" sz="2400" dirty="0">
                <a:solidFill>
                  <a:schemeClr val="tx1"/>
                </a:solidFill>
              </a:rPr>
              <a:t>It’s not a silver bullet, but if done right, it can make a huge difference</a:t>
            </a:r>
          </a:p>
          <a:p>
            <a:pPr marL="571500" marR="0" lvl="0" indent="-342900" algn="l" rtl="0">
              <a:lnSpc>
                <a:spcPct val="150000"/>
              </a:lnSpc>
              <a:spcBef>
                <a:spcPts val="0"/>
              </a:spcBef>
              <a:buSzPct val="100000"/>
              <a:buFont typeface="Arial"/>
              <a:buChar char="•"/>
            </a:pPr>
            <a:r>
              <a:rPr lang="en-US" sz="2400" dirty="0">
                <a:solidFill>
                  <a:schemeClr val="tx1"/>
                </a:solidFill>
              </a:rPr>
              <a:t>It won’t happen overnight. Master it with </a:t>
            </a:r>
            <a:r>
              <a:rPr lang="en-US" sz="2400" dirty="0" smtClean="0">
                <a:solidFill>
                  <a:schemeClr val="tx1"/>
                </a:solidFill>
              </a:rPr>
              <a:t>practice</a:t>
            </a:r>
            <a:endParaRPr lang="en-US" sz="2400" dirty="0">
              <a:solidFill>
                <a:schemeClr val="tx1"/>
              </a:solidFill>
            </a:endParaRPr>
          </a:p>
          <a:p>
            <a:pPr marL="571500" lvl="0" indent="-342900" rtl="0">
              <a:lnSpc>
                <a:spcPct val="150000"/>
              </a:lnSpc>
              <a:spcBef>
                <a:spcPts val="0"/>
              </a:spcBef>
              <a:buSzPct val="100000"/>
              <a:buFont typeface="Arial"/>
              <a:buChar char="•"/>
            </a:pPr>
            <a:r>
              <a:rPr lang="en-US" sz="2400" dirty="0">
                <a:solidFill>
                  <a:schemeClr val="tx1"/>
                </a:solidFill>
              </a:rPr>
              <a:t>Keep improving it</a:t>
            </a:r>
          </a:p>
        </p:txBody>
      </p:sp>
    </p:spTree>
    <p:extLst>
      <p:ext uri="{BB962C8B-B14F-4D97-AF65-F5344CB8AC3E}">
        <p14:creationId xmlns:p14="http://schemas.microsoft.com/office/powerpoint/2010/main" val="42621195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Shape 539"/>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5</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40" name="Shape 540"/>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541" name="Shape 541"/>
          <p:cNvSpPr txBox="1">
            <a:spLocks noGrp="1"/>
          </p:cNvSpPr>
          <p:nvPr>
            <p:ph type="title"/>
          </p:nvPr>
        </p:nvSpPr>
        <p:spPr>
          <a:xfrm>
            <a:off x="977083" y="2347292"/>
            <a:ext cx="10387199" cy="674700"/>
          </a:xfrm>
          <a:prstGeom prst="rect">
            <a:avLst/>
          </a:prstGeom>
          <a:noFill/>
          <a:ln>
            <a:noFill/>
          </a:ln>
        </p:spPr>
        <p:txBody>
          <a:bodyPr lIns="91375" tIns="45675" rIns="91375" bIns="45675" anchor="ctr" anchorCtr="0">
            <a:noAutofit/>
          </a:bodyPr>
          <a:lstStyle/>
          <a:p>
            <a:pPr marL="0" marR="0" lvl="0" indent="0" algn="ctr" rtl="0">
              <a:spcBef>
                <a:spcPts val="0"/>
              </a:spcBef>
              <a:buClr>
                <a:schemeClr val="dk2"/>
              </a:buClr>
              <a:buSzPct val="25000"/>
              <a:buFont typeface="Helvetica Neue"/>
              <a:buNone/>
            </a:pPr>
            <a:r>
              <a:rPr lang="en-US" sz="6000"/>
              <a:t>How do we solve this?</a:t>
            </a:r>
          </a:p>
        </p:txBody>
      </p:sp>
    </p:spTree>
    <p:extLst>
      <p:ext uri="{BB962C8B-B14F-4D97-AF65-F5344CB8AC3E}">
        <p14:creationId xmlns:p14="http://schemas.microsoft.com/office/powerpoint/2010/main" val="37770687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utterstock_129038348.jpg"/>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0" y="-1"/>
            <a:ext cx="12179300" cy="6858001"/>
          </a:xfrm>
          <a:prstGeom prst="rect">
            <a:avLst/>
          </a:prstGeom>
        </p:spPr>
      </p:pic>
      <p:sp>
        <p:nvSpPr>
          <p:cNvPr id="8" name="Rectangle 7"/>
          <p:cNvSpPr/>
          <p:nvPr/>
        </p:nvSpPr>
        <p:spPr>
          <a:xfrm>
            <a:off x="-20872" y="-39224"/>
            <a:ext cx="12200172" cy="6897224"/>
          </a:xfrm>
          <a:prstGeom prst="rect">
            <a:avLst/>
          </a:prstGeom>
          <a:gradFill flip="none" rotWithShape="1">
            <a:gsLst>
              <a:gs pos="36000">
                <a:srgbClr val="FD2A00">
                  <a:alpha val="79000"/>
                </a:srgbClr>
              </a:gs>
              <a:gs pos="100000">
                <a:srgbClr val="940000">
                  <a:alpha val="84000"/>
                </a:srgbClr>
              </a:gs>
            </a:gsLst>
            <a:path path="circle">
              <a:fillToRect t="100000" r="100000"/>
            </a:path>
            <a:tileRect l="-100000" b="-100000"/>
          </a:gradFill>
          <a:ln w="12700" cap="flat" cmpd="sng" algn="ctr">
            <a:noFill/>
            <a:prstDash val="solid"/>
          </a:ln>
          <a:effectLst/>
        </p:spPr>
        <p:txBody>
          <a:bodyPr lIns="45683" tIns="22842" rIns="45683" bIns="22842" rtlCol="0" anchor="ctr"/>
          <a:lstStyle/>
          <a:p>
            <a:pPr algn="ctr" defTabSz="456834"/>
            <a:endParaRPr lang="en-US" sz="700" kern="0">
              <a:solidFill>
                <a:srgbClr val="FFFFFF"/>
              </a:solidFill>
              <a:latin typeface="Helvetica Neue Thin"/>
            </a:endParaRPr>
          </a:p>
        </p:txBody>
      </p:sp>
      <p:sp>
        <p:nvSpPr>
          <p:cNvPr id="11" name="TextBox 10"/>
          <p:cNvSpPr txBox="1"/>
          <p:nvPr/>
        </p:nvSpPr>
        <p:spPr>
          <a:xfrm>
            <a:off x="4344952" y="3370652"/>
            <a:ext cx="3484685" cy="938626"/>
          </a:xfrm>
          <a:prstGeom prst="rect">
            <a:avLst/>
          </a:prstGeom>
        </p:spPr>
        <p:txBody>
          <a:bodyPr vert="horz" wrap="none" lIns="121828" tIns="60914" rIns="121828" bIns="60914" rtlCol="0">
            <a:spAutoFit/>
          </a:bodyPr>
          <a:lstStyle/>
          <a:p>
            <a:pPr algn="ctr">
              <a:buClr>
                <a:schemeClr val="accent2"/>
              </a:buClr>
              <a:buSzPct val="80000"/>
            </a:pPr>
            <a:r>
              <a:rPr lang="en-US" sz="5300" kern="0" spc="13" dirty="0" smtClean="0">
                <a:solidFill>
                  <a:schemeClr val="bg1"/>
                </a:solidFill>
                <a:latin typeface="Helvetica Neue Thin"/>
                <a:cs typeface="Helvetica Neue Thin"/>
              </a:rPr>
              <a:t>Questions?</a:t>
            </a:r>
            <a:endParaRPr lang="en-US" sz="5300" kern="0" spc="13" dirty="0">
              <a:solidFill>
                <a:schemeClr val="bg1"/>
              </a:solidFill>
              <a:latin typeface="Helvetica Neue Thin"/>
              <a:cs typeface="Helvetica Neue Thin"/>
            </a:endParaRPr>
          </a:p>
        </p:txBody>
      </p:sp>
      <p:sp>
        <p:nvSpPr>
          <p:cNvPr id="7" name="Freeform 1"/>
          <p:cNvSpPr>
            <a:spLocks noChangeArrowheads="1"/>
          </p:cNvSpPr>
          <p:nvPr/>
        </p:nvSpPr>
        <p:spPr bwMode="auto">
          <a:xfrm>
            <a:off x="5277907" y="935453"/>
            <a:ext cx="1504564" cy="1429283"/>
          </a:xfrm>
          <a:custGeom>
            <a:avLst/>
            <a:gdLst>
              <a:gd name="T0" fmla="*/ 3576 w 4224"/>
              <a:gd name="T1" fmla="*/ 199 h 4010"/>
              <a:gd name="T2" fmla="*/ 2447 w 4224"/>
              <a:gd name="T3" fmla="*/ 140 h 4010"/>
              <a:gd name="T4" fmla="*/ 1283 w 4224"/>
              <a:gd name="T5" fmla="*/ 33 h 4010"/>
              <a:gd name="T6" fmla="*/ 308 w 4224"/>
              <a:gd name="T7" fmla="*/ 447 h 4010"/>
              <a:gd name="T8" fmla="*/ 221 w 4224"/>
              <a:gd name="T9" fmla="*/ 2082 h 4010"/>
              <a:gd name="T10" fmla="*/ 1339 w 4224"/>
              <a:gd name="T11" fmla="*/ 3501 h 4010"/>
              <a:gd name="T12" fmla="*/ 2114 w 4224"/>
              <a:gd name="T13" fmla="*/ 4009 h 4010"/>
              <a:gd name="T14" fmla="*/ 2884 w 4224"/>
              <a:gd name="T15" fmla="*/ 3501 h 4010"/>
              <a:gd name="T16" fmla="*/ 4002 w 4224"/>
              <a:gd name="T17" fmla="*/ 2082 h 4010"/>
              <a:gd name="T18" fmla="*/ 1782 w 4224"/>
              <a:gd name="T19" fmla="*/ 3767 h 4010"/>
              <a:gd name="T20" fmla="*/ 2114 w 4224"/>
              <a:gd name="T21" fmla="*/ 3901 h 4010"/>
              <a:gd name="T22" fmla="*/ 1518 w 4224"/>
              <a:gd name="T23" fmla="*/ 3343 h 4010"/>
              <a:gd name="T24" fmla="*/ 783 w 4224"/>
              <a:gd name="T25" fmla="*/ 982 h 4010"/>
              <a:gd name="T26" fmla="*/ 2515 w 4224"/>
              <a:gd name="T27" fmla="*/ 652 h 4010"/>
              <a:gd name="T28" fmla="*/ 2945 w 4224"/>
              <a:gd name="T29" fmla="*/ 2103 h 4010"/>
              <a:gd name="T30" fmla="*/ 2822 w 4224"/>
              <a:gd name="T31" fmla="*/ 2294 h 4010"/>
              <a:gd name="T32" fmla="*/ 1996 w 4224"/>
              <a:gd name="T33" fmla="*/ 2610 h 4010"/>
              <a:gd name="T34" fmla="*/ 1186 w 4224"/>
              <a:gd name="T35" fmla="*/ 1059 h 4010"/>
              <a:gd name="T36" fmla="*/ 1680 w 4224"/>
              <a:gd name="T37" fmla="*/ 683 h 4010"/>
              <a:gd name="T38" fmla="*/ 2812 w 4224"/>
              <a:gd name="T39" fmla="*/ 969 h 4010"/>
              <a:gd name="T40" fmla="*/ 2690 w 4224"/>
              <a:gd name="T41" fmla="*/ 2130 h 4010"/>
              <a:gd name="T42" fmla="*/ 2026 w 4224"/>
              <a:gd name="T43" fmla="*/ 2579 h 4010"/>
              <a:gd name="T44" fmla="*/ 2790 w 4224"/>
              <a:gd name="T45" fmla="*/ 1144 h 4010"/>
              <a:gd name="T46" fmla="*/ 2879 w 4224"/>
              <a:gd name="T47" fmla="*/ 1202 h 4010"/>
              <a:gd name="T48" fmla="*/ 1313 w 4224"/>
              <a:gd name="T49" fmla="*/ 1500 h 4010"/>
              <a:gd name="T50" fmla="*/ 1945 w 4224"/>
              <a:gd name="T51" fmla="*/ 1803 h 4010"/>
              <a:gd name="T52" fmla="*/ 3025 w 4224"/>
              <a:gd name="T53" fmla="*/ 1518 h 4010"/>
              <a:gd name="T54" fmla="*/ 738 w 4224"/>
              <a:gd name="T55" fmla="*/ 1085 h 4010"/>
              <a:gd name="T56" fmla="*/ 632 w 4224"/>
              <a:gd name="T57" fmla="*/ 1132 h 4010"/>
              <a:gd name="T58" fmla="*/ 3056 w 4224"/>
              <a:gd name="T59" fmla="*/ 1547 h 4010"/>
              <a:gd name="T60" fmla="*/ 3154 w 4224"/>
              <a:gd name="T61" fmla="*/ 444 h 4010"/>
              <a:gd name="T62" fmla="*/ 2680 w 4224"/>
              <a:gd name="T63" fmla="*/ 663 h 4010"/>
              <a:gd name="T64" fmla="*/ 1123 w 4224"/>
              <a:gd name="T65" fmla="*/ 415 h 4010"/>
              <a:gd name="T66" fmla="*/ 1166 w 4224"/>
              <a:gd name="T67" fmla="*/ 2712 h 4010"/>
              <a:gd name="T68" fmla="*/ 1583 w 4224"/>
              <a:gd name="T69" fmla="*/ 3225 h 4010"/>
              <a:gd name="T70" fmla="*/ 1659 w 4224"/>
              <a:gd name="T71" fmla="*/ 3309 h 4010"/>
              <a:gd name="T72" fmla="*/ 2136 w 4224"/>
              <a:gd name="T73" fmla="*/ 3350 h 4010"/>
              <a:gd name="T74" fmla="*/ 2669 w 4224"/>
              <a:gd name="T75" fmla="*/ 3230 h 4010"/>
              <a:gd name="T76" fmla="*/ 3478 w 4224"/>
              <a:gd name="T77" fmla="*/ 2409 h 4010"/>
              <a:gd name="T78" fmla="*/ 4029 w 4224"/>
              <a:gd name="T79" fmla="*/ 864 h 4010"/>
              <a:gd name="T80" fmla="*/ 3723 w 4224"/>
              <a:gd name="T81" fmla="*/ 483 h 4010"/>
              <a:gd name="T82" fmla="*/ 3592 w 4224"/>
              <a:gd name="T83" fmla="*/ 438 h 4010"/>
              <a:gd name="T84" fmla="*/ 3153 w 4224"/>
              <a:gd name="T85" fmla="*/ 292 h 4010"/>
              <a:gd name="T86" fmla="*/ 3084 w 4224"/>
              <a:gd name="T87" fmla="*/ 375 h 4010"/>
              <a:gd name="T88" fmla="*/ 2191 w 4224"/>
              <a:gd name="T89" fmla="*/ 459 h 4010"/>
              <a:gd name="T90" fmla="*/ 1747 w 4224"/>
              <a:gd name="T91" fmla="*/ 171 h 4010"/>
              <a:gd name="T92" fmla="*/ 1233 w 4224"/>
              <a:gd name="T93" fmla="*/ 108 h 4010"/>
              <a:gd name="T94" fmla="*/ 755 w 4224"/>
              <a:gd name="T95" fmla="*/ 193 h 4010"/>
              <a:gd name="T96" fmla="*/ 409 w 4224"/>
              <a:gd name="T97" fmla="*/ 411 h 4010"/>
              <a:gd name="T98" fmla="*/ 602 w 4224"/>
              <a:gd name="T99" fmla="*/ 946 h 4010"/>
              <a:gd name="T100" fmla="*/ 435 w 4224"/>
              <a:gd name="T101" fmla="*/ 1328 h 4010"/>
              <a:gd name="T102" fmla="*/ 627 w 4224"/>
              <a:gd name="T103" fmla="*/ 1909 h 4010"/>
              <a:gd name="T104" fmla="*/ 650 w 4224"/>
              <a:gd name="T105" fmla="*/ 2335 h 4010"/>
              <a:gd name="T106" fmla="*/ 1093 w 4224"/>
              <a:gd name="T107" fmla="*/ 2751 h 4010"/>
              <a:gd name="T108" fmla="*/ 1583 w 4224"/>
              <a:gd name="T109" fmla="*/ 3378 h 4010"/>
              <a:gd name="T110" fmla="*/ 1440 w 4224"/>
              <a:gd name="T111" fmla="*/ 3475 h 4010"/>
              <a:gd name="T112" fmla="*/ 2776 w 4224"/>
              <a:gd name="T113" fmla="*/ 3501 h 4010"/>
              <a:gd name="T114" fmla="*/ 3063 w 4224"/>
              <a:gd name="T115" fmla="*/ 2865 h 4010"/>
              <a:gd name="T116" fmla="*/ 3140 w 4224"/>
              <a:gd name="T117" fmla="*/ 2788 h 4010"/>
              <a:gd name="T118" fmla="*/ 3629 w 4224"/>
              <a:gd name="T119" fmla="*/ 2389 h 4010"/>
              <a:gd name="T120" fmla="*/ 3960 w 4224"/>
              <a:gd name="T121" fmla="*/ 1993 h 4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24" h="401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bg1"/>
          </a:solidFill>
          <a:ln>
            <a:noFill/>
          </a:ln>
          <a:effectLst/>
        </p:spPr>
        <p:txBody>
          <a:bodyPr wrap="none" lIns="45683" tIns="22842" rIns="45683" bIns="22842" anchor="ctr"/>
          <a:lstStyle/>
          <a:p>
            <a:endParaRPr lang="en-US"/>
          </a:p>
        </p:txBody>
      </p:sp>
      <p:sp>
        <p:nvSpPr>
          <p:cNvPr id="2" name="Slide Number Placeholder 1"/>
          <p:cNvSpPr>
            <a:spLocks noGrp="1"/>
          </p:cNvSpPr>
          <p:nvPr>
            <p:ph type="sldNum" sz="quarter" idx="4"/>
          </p:nvPr>
        </p:nvSpPr>
        <p:spPr/>
        <p:txBody>
          <a:bodyPr/>
          <a:lstStyle/>
          <a:p>
            <a:pPr defTabSz="456993" rtl="0">
              <a:spcBef>
                <a:spcPts val="0"/>
              </a:spcBef>
            </a:pPr>
            <a:fld id="{B9CF2066-C172-C043-9656-E2597F9B5BE6}" type="slidenum">
              <a:rPr lang="en-US" kern="1200" smtClean="0">
                <a:solidFill>
                  <a:srgbClr val="5A5A5A">
                    <a:lumMod val="40000"/>
                    <a:lumOff val="60000"/>
                  </a:srgbClr>
                </a:solidFill>
              </a:rPr>
              <a:pPr defTabSz="456993" rtl="0">
                <a:spcBef>
                  <a:spcPts val="0"/>
                </a:spcBef>
              </a:pPr>
              <a:t>50</a:t>
            </a:fld>
            <a:endParaRPr lang="en-US" kern="1200" dirty="0">
              <a:solidFill>
                <a:srgbClr val="5A5A5A">
                  <a:lumMod val="40000"/>
                  <a:lumOff val="60000"/>
                </a:srgbClr>
              </a:solidFill>
              <a:ea typeface="+mn-ea"/>
            </a:endParaRPr>
          </a:p>
        </p:txBody>
      </p:sp>
    </p:spTree>
    <p:extLst>
      <p:ext uri="{BB962C8B-B14F-4D97-AF65-F5344CB8AC3E}">
        <p14:creationId xmlns:p14="http://schemas.microsoft.com/office/powerpoint/2010/main" val="36912275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6</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47" name="Shape 547"/>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548" name="Shape 548"/>
          <p:cNvPicPr preferRelativeResize="0"/>
          <p:nvPr/>
        </p:nvPicPr>
        <p:blipFill>
          <a:blip r:embed="rId3">
            <a:alphaModFix/>
          </a:blip>
          <a:stretch>
            <a:fillRect/>
          </a:stretch>
        </p:blipFill>
        <p:spPr>
          <a:xfrm>
            <a:off x="2806950" y="1258525"/>
            <a:ext cx="6677799" cy="4730100"/>
          </a:xfrm>
          <a:prstGeom prst="rect">
            <a:avLst/>
          </a:prstGeom>
          <a:noFill/>
          <a:ln>
            <a:noFill/>
          </a:ln>
        </p:spPr>
      </p:pic>
      <p:sp>
        <p:nvSpPr>
          <p:cNvPr id="549" name="Shape 549"/>
          <p:cNvSpPr txBox="1">
            <a:spLocks noGrp="1"/>
          </p:cNvSpPr>
          <p:nvPr>
            <p:ph type="title"/>
          </p:nvPr>
        </p:nvSpPr>
        <p:spPr>
          <a:xfrm>
            <a:off x="477608" y="264367"/>
            <a:ext cx="103871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A common reaction is...</a:t>
            </a:r>
          </a:p>
        </p:txBody>
      </p:sp>
    </p:spTree>
    <p:extLst>
      <p:ext uri="{BB962C8B-B14F-4D97-AF65-F5344CB8AC3E}">
        <p14:creationId xmlns:p14="http://schemas.microsoft.com/office/powerpoint/2010/main" val="37368690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7</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55" name="Shape 555"/>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556" name="Shape 556"/>
          <p:cNvPicPr preferRelativeResize="0"/>
          <p:nvPr/>
        </p:nvPicPr>
        <p:blipFill>
          <a:blip r:embed="rId3">
            <a:alphaModFix/>
          </a:blip>
          <a:stretch>
            <a:fillRect/>
          </a:stretch>
        </p:blipFill>
        <p:spPr>
          <a:xfrm>
            <a:off x="1172624" y="1074374"/>
            <a:ext cx="9834050" cy="5307049"/>
          </a:xfrm>
          <a:prstGeom prst="rect">
            <a:avLst/>
          </a:prstGeom>
          <a:noFill/>
          <a:ln>
            <a:noFill/>
          </a:ln>
        </p:spPr>
      </p:pic>
      <p:sp>
        <p:nvSpPr>
          <p:cNvPr id="557" name="Shape 557"/>
          <p:cNvSpPr txBox="1">
            <a:spLocks noGrp="1"/>
          </p:cNvSpPr>
          <p:nvPr>
            <p:ph type="title"/>
          </p:nvPr>
        </p:nvSpPr>
        <p:spPr>
          <a:xfrm>
            <a:off x="477608" y="264367"/>
            <a:ext cx="103871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Fortunately, there’s a solution for that</a:t>
            </a:r>
          </a:p>
        </p:txBody>
      </p:sp>
      <p:pic>
        <p:nvPicPr>
          <p:cNvPr id="558" name="Shape 558"/>
          <p:cNvPicPr preferRelativeResize="0"/>
          <p:nvPr/>
        </p:nvPicPr>
        <p:blipFill>
          <a:blip r:embed="rId4">
            <a:alphaModFix/>
          </a:blip>
          <a:stretch>
            <a:fillRect/>
          </a:stretch>
        </p:blipFill>
        <p:spPr>
          <a:xfrm rot="-2042560">
            <a:off x="7671133" y="1180589"/>
            <a:ext cx="1996375" cy="1743892"/>
          </a:xfrm>
          <a:prstGeom prst="rect">
            <a:avLst/>
          </a:prstGeom>
          <a:noFill/>
          <a:ln>
            <a:noFill/>
          </a:ln>
        </p:spPr>
      </p:pic>
      <p:sp>
        <p:nvSpPr>
          <p:cNvPr id="559" name="Shape 559"/>
          <p:cNvSpPr txBox="1"/>
          <p:nvPr/>
        </p:nvSpPr>
        <p:spPr>
          <a:xfrm rot="-2336204">
            <a:off x="6986154" y="2276508"/>
            <a:ext cx="5544967" cy="617798"/>
          </a:xfrm>
          <a:prstGeom prst="rect">
            <a:avLst/>
          </a:prstGeom>
          <a:noFill/>
          <a:ln>
            <a:noFill/>
          </a:ln>
        </p:spPr>
        <p:txBody>
          <a:bodyPr lIns="91425" tIns="91425" rIns="91425" bIns="91425" anchor="t" anchorCtr="0">
            <a:noAutofit/>
          </a:bodyPr>
          <a:lstStyle/>
          <a:p>
            <a:pPr lvl="0" algn="ctr" rtl="0">
              <a:spcBef>
                <a:spcPts val="0"/>
              </a:spcBef>
              <a:buNone/>
            </a:pPr>
            <a:r>
              <a:rPr lang="en-US" sz="3000" b="1">
                <a:solidFill>
                  <a:srgbClr val="FF0000"/>
                </a:solidFill>
              </a:rPr>
              <a:t>by </a:t>
            </a:r>
          </a:p>
          <a:p>
            <a:pPr lvl="0" algn="ctr" rtl="0">
              <a:spcBef>
                <a:spcPts val="0"/>
              </a:spcBef>
              <a:buNone/>
            </a:pPr>
            <a:r>
              <a:rPr lang="en-US" sz="3000" b="1">
                <a:solidFill>
                  <a:srgbClr val="FF0000"/>
                </a:solidFill>
              </a:rPr>
              <a:t>Apigee Customer Success</a:t>
            </a:r>
          </a:p>
        </p:txBody>
      </p:sp>
    </p:spTree>
    <p:extLst>
      <p:ext uri="{BB962C8B-B14F-4D97-AF65-F5344CB8AC3E}">
        <p14:creationId xmlns:p14="http://schemas.microsoft.com/office/powerpoint/2010/main" val="31327747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8</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65" name="Shape 565"/>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566" name="Shape 566"/>
          <p:cNvSpPr txBox="1">
            <a:spLocks noGrp="1"/>
          </p:cNvSpPr>
          <p:nvPr>
            <p:ph type="title"/>
          </p:nvPr>
        </p:nvSpPr>
        <p:spPr>
          <a:xfrm>
            <a:off x="477608" y="264367"/>
            <a:ext cx="103871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a:t>Who’s doing it? and Why?</a:t>
            </a:r>
          </a:p>
        </p:txBody>
      </p:sp>
      <p:sp>
        <p:nvSpPr>
          <p:cNvPr id="567" name="Shape 567"/>
          <p:cNvSpPr txBox="1">
            <a:spLocks noGrp="1"/>
          </p:cNvSpPr>
          <p:nvPr>
            <p:ph type="body" idx="4294967295"/>
          </p:nvPr>
        </p:nvSpPr>
        <p:spPr>
          <a:xfrm>
            <a:off x="533050" y="1024900"/>
            <a:ext cx="11330684" cy="5432399"/>
          </a:xfrm>
          <a:prstGeom prst="rect">
            <a:avLst/>
          </a:prstGeom>
          <a:noFill/>
          <a:ln>
            <a:noFill/>
          </a:ln>
        </p:spPr>
        <p:txBody>
          <a:bodyPr lIns="91375" tIns="45675" rIns="91375" bIns="45675" anchor="t" anchorCtr="0">
            <a:noAutofit/>
          </a:bodyPr>
          <a:lstStyle/>
          <a:p>
            <a:pPr marL="231775" marR="0" lvl="0" indent="-3175" algn="l" rtl="0">
              <a:lnSpc>
                <a:spcPct val="150000"/>
              </a:lnSpc>
              <a:spcBef>
                <a:spcPts val="0"/>
              </a:spcBef>
              <a:buSzPct val="100000"/>
            </a:pPr>
            <a:r>
              <a:rPr lang="en-US" sz="3200" dirty="0">
                <a:solidFill>
                  <a:schemeClr val="tx1"/>
                </a:solidFill>
              </a:rPr>
              <a:t>Experience has taught us that developers and API </a:t>
            </a:r>
            <a:r>
              <a:rPr lang="en-US" sz="3200" dirty="0" smtClean="0">
                <a:solidFill>
                  <a:schemeClr val="tx1"/>
                </a:solidFill>
              </a:rPr>
              <a:t>Teams prefer:</a:t>
            </a:r>
          </a:p>
          <a:p>
            <a:pPr marL="1022350" lvl="6" indent="-341313">
              <a:lnSpc>
                <a:spcPct val="150000"/>
              </a:lnSpc>
              <a:buSzPct val="100000"/>
              <a:buFont typeface="Arial"/>
              <a:buChar char="•"/>
            </a:pPr>
            <a:r>
              <a:rPr lang="en-US" sz="3200" dirty="0" smtClean="0">
                <a:solidFill>
                  <a:schemeClr val="tx1"/>
                </a:solidFill>
              </a:rPr>
              <a:t>Short development iterations and fast feedback</a:t>
            </a:r>
            <a:endParaRPr lang="en-US" sz="3200" dirty="0">
              <a:solidFill>
                <a:schemeClr val="tx1"/>
              </a:solidFill>
            </a:endParaRPr>
          </a:p>
          <a:p>
            <a:pPr marL="1028700" marR="0" lvl="1" indent="-342900" algn="l" rtl="0">
              <a:lnSpc>
                <a:spcPct val="150000"/>
              </a:lnSpc>
              <a:spcBef>
                <a:spcPts val="0"/>
              </a:spcBef>
              <a:buSzPct val="100000"/>
              <a:buFont typeface="Arial"/>
              <a:buChar char="•"/>
            </a:pPr>
            <a:r>
              <a:rPr lang="en-US" sz="3200" dirty="0">
                <a:solidFill>
                  <a:schemeClr val="tx1"/>
                </a:solidFill>
              </a:rPr>
              <a:t>Battle-tested frameworks </a:t>
            </a:r>
            <a:r>
              <a:rPr lang="en-US" sz="3200" dirty="0" smtClean="0">
                <a:solidFill>
                  <a:schemeClr val="tx1"/>
                </a:solidFill>
              </a:rPr>
              <a:t>embraced by </a:t>
            </a:r>
            <a:r>
              <a:rPr lang="en-US" sz="3200" dirty="0">
                <a:solidFill>
                  <a:schemeClr val="tx1"/>
                </a:solidFill>
              </a:rPr>
              <a:t>open communities</a:t>
            </a:r>
          </a:p>
          <a:p>
            <a:pPr marL="1028700" lvl="1" indent="-342900" rtl="0">
              <a:lnSpc>
                <a:spcPct val="150000"/>
              </a:lnSpc>
              <a:spcBef>
                <a:spcPts val="0"/>
              </a:spcBef>
              <a:buSzPct val="100000"/>
              <a:buFont typeface="Arial"/>
              <a:buChar char="•"/>
            </a:pPr>
            <a:r>
              <a:rPr lang="en-US" sz="3200" dirty="0">
                <a:solidFill>
                  <a:schemeClr val="tx1"/>
                </a:solidFill>
              </a:rPr>
              <a:t>Developer-friendly scripting languages</a:t>
            </a:r>
          </a:p>
          <a:p>
            <a:pPr marL="1028700" lvl="1" indent="-342900" rtl="0">
              <a:lnSpc>
                <a:spcPct val="150000"/>
              </a:lnSpc>
              <a:spcBef>
                <a:spcPts val="0"/>
              </a:spcBef>
              <a:buSzPct val="100000"/>
              <a:buFont typeface="Arial"/>
              <a:buChar char="•"/>
            </a:pPr>
            <a:r>
              <a:rPr lang="en-US" sz="3200" dirty="0">
                <a:solidFill>
                  <a:schemeClr val="tx1"/>
                </a:solidFill>
              </a:rPr>
              <a:t>Frameworks that easily integrate with CI </a:t>
            </a:r>
            <a:r>
              <a:rPr lang="en-US" sz="3200" dirty="0" smtClean="0">
                <a:solidFill>
                  <a:schemeClr val="tx1"/>
                </a:solidFill>
              </a:rPr>
              <a:t>infrastructure</a:t>
            </a:r>
            <a:endParaRPr lang="en-US" sz="3200" dirty="0">
              <a:solidFill>
                <a:schemeClr val="tx1"/>
              </a:solidFill>
            </a:endParaRPr>
          </a:p>
        </p:txBody>
      </p:sp>
    </p:spTree>
    <p:extLst>
      <p:ext uri="{BB962C8B-B14F-4D97-AF65-F5344CB8AC3E}">
        <p14:creationId xmlns:p14="http://schemas.microsoft.com/office/powerpoint/2010/main" val="4765415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sldNum" idx="4294967295"/>
          </p:nvPr>
        </p:nvSpPr>
        <p:spPr>
          <a:xfrm>
            <a:off x="11364286" y="6457146"/>
            <a:ext cx="611100" cy="365099"/>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9</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65" name="Shape 565"/>
          <p:cNvSpPr txBox="1">
            <a:spLocks noGrp="1"/>
          </p:cNvSpPr>
          <p:nvPr>
            <p:ph type="ftr" idx="4294967295"/>
          </p:nvPr>
        </p:nvSpPr>
        <p:spPr>
          <a:xfrm>
            <a:off x="7401522" y="6457146"/>
            <a:ext cx="3856799" cy="365099"/>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566" name="Shape 566"/>
          <p:cNvSpPr txBox="1">
            <a:spLocks noGrp="1"/>
          </p:cNvSpPr>
          <p:nvPr>
            <p:ph type="title"/>
          </p:nvPr>
        </p:nvSpPr>
        <p:spPr>
          <a:xfrm>
            <a:off x="477608" y="264367"/>
            <a:ext cx="10387199" cy="674700"/>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dirty="0"/>
              <a:t>Who’s doing it? and Why?</a:t>
            </a:r>
          </a:p>
        </p:txBody>
      </p:sp>
      <p:sp>
        <p:nvSpPr>
          <p:cNvPr id="567" name="Shape 567"/>
          <p:cNvSpPr txBox="1">
            <a:spLocks noGrp="1"/>
          </p:cNvSpPr>
          <p:nvPr>
            <p:ph type="body" idx="4294967295"/>
          </p:nvPr>
        </p:nvSpPr>
        <p:spPr>
          <a:xfrm>
            <a:off x="533050" y="1024900"/>
            <a:ext cx="11113200" cy="5432399"/>
          </a:xfrm>
          <a:prstGeom prst="rect">
            <a:avLst/>
          </a:prstGeom>
          <a:noFill/>
          <a:ln>
            <a:noFill/>
          </a:ln>
        </p:spPr>
        <p:txBody>
          <a:bodyPr lIns="91375" tIns="45675" rIns="91375" bIns="45675" anchor="t" anchorCtr="0">
            <a:noAutofit/>
          </a:bodyPr>
          <a:lstStyle/>
          <a:p>
            <a:pPr marL="341313" lvl="1" indent="0" rtl="0">
              <a:lnSpc>
                <a:spcPct val="150000"/>
              </a:lnSpc>
              <a:spcBef>
                <a:spcPts val="0"/>
              </a:spcBef>
              <a:buSzPct val="100000"/>
              <a:buNone/>
            </a:pPr>
            <a:r>
              <a:rPr lang="en-US" sz="2400" dirty="0" smtClean="0">
                <a:solidFill>
                  <a:schemeClr val="tx1"/>
                </a:solidFill>
              </a:rPr>
              <a:t>Customers</a:t>
            </a:r>
            <a:r>
              <a:rPr lang="en-US" sz="2400" dirty="0">
                <a:solidFill>
                  <a:schemeClr val="tx1"/>
                </a:solidFill>
              </a:rPr>
              <a:t>: BBC </a:t>
            </a:r>
            <a:r>
              <a:rPr lang="en-US" sz="2400" dirty="0" err="1">
                <a:solidFill>
                  <a:schemeClr val="tx1"/>
                </a:solidFill>
              </a:rPr>
              <a:t>WorldWide</a:t>
            </a:r>
            <a:r>
              <a:rPr lang="en-US" sz="2400" dirty="0">
                <a:solidFill>
                  <a:schemeClr val="tx1"/>
                </a:solidFill>
              </a:rPr>
              <a:t>, </a:t>
            </a:r>
            <a:r>
              <a:rPr lang="en-US" sz="2400" dirty="0" err="1">
                <a:solidFill>
                  <a:schemeClr val="tx1"/>
                </a:solidFill>
              </a:rPr>
              <a:t>Telefonica</a:t>
            </a:r>
            <a:r>
              <a:rPr lang="en-US" sz="2400" dirty="0">
                <a:solidFill>
                  <a:schemeClr val="tx1"/>
                </a:solidFill>
              </a:rPr>
              <a:t> Chile, AT&amp;T, T-Mobile, Everything Everywhere, Autodesk, </a:t>
            </a:r>
            <a:r>
              <a:rPr lang="en-US" sz="2400" dirty="0" err="1">
                <a:solidFill>
                  <a:schemeClr val="tx1"/>
                </a:solidFill>
              </a:rPr>
              <a:t>Intralinks</a:t>
            </a:r>
            <a:r>
              <a:rPr lang="en-US" sz="2400" dirty="0">
                <a:solidFill>
                  <a:schemeClr val="tx1"/>
                </a:solidFill>
              </a:rPr>
              <a:t>, </a:t>
            </a:r>
            <a:r>
              <a:rPr lang="en-US" sz="2400" dirty="0" err="1">
                <a:solidFill>
                  <a:schemeClr val="tx1"/>
                </a:solidFill>
              </a:rPr>
              <a:t>L.L.Bean</a:t>
            </a:r>
            <a:r>
              <a:rPr lang="en-US" sz="2400" dirty="0">
                <a:solidFill>
                  <a:schemeClr val="tx1"/>
                </a:solidFill>
              </a:rPr>
              <a:t>, FX Networks, </a:t>
            </a:r>
            <a:r>
              <a:rPr lang="en-US" sz="2400" dirty="0" err="1">
                <a:solidFill>
                  <a:schemeClr val="tx1"/>
                </a:solidFill>
              </a:rPr>
              <a:t>Morrisons</a:t>
            </a:r>
            <a:r>
              <a:rPr lang="en-US" sz="2400" dirty="0">
                <a:solidFill>
                  <a:schemeClr val="tx1"/>
                </a:solidFill>
              </a:rPr>
              <a:t>, </a:t>
            </a:r>
            <a:r>
              <a:rPr lang="en-US" sz="2400" dirty="0" err="1">
                <a:solidFill>
                  <a:schemeClr val="tx1"/>
                </a:solidFill>
              </a:rPr>
              <a:t>Equinix</a:t>
            </a:r>
            <a:r>
              <a:rPr lang="en-US" sz="2400" dirty="0">
                <a:solidFill>
                  <a:schemeClr val="tx1"/>
                </a:solidFill>
              </a:rPr>
              <a:t>, Cambia, Waitrose, </a:t>
            </a:r>
            <a:r>
              <a:rPr lang="en-US" sz="2400" dirty="0" err="1">
                <a:solidFill>
                  <a:schemeClr val="tx1"/>
                </a:solidFill>
              </a:rPr>
              <a:t>Millicom</a:t>
            </a:r>
            <a:r>
              <a:rPr lang="en-US" sz="2400" dirty="0">
                <a:solidFill>
                  <a:schemeClr val="tx1"/>
                </a:solidFill>
              </a:rPr>
              <a:t> (</a:t>
            </a:r>
            <a:r>
              <a:rPr lang="en-US" sz="2400" dirty="0" err="1">
                <a:solidFill>
                  <a:schemeClr val="tx1"/>
                </a:solidFill>
              </a:rPr>
              <a:t>Tigo</a:t>
            </a:r>
            <a:r>
              <a:rPr lang="en-US" sz="2400" dirty="0">
                <a:solidFill>
                  <a:schemeClr val="tx1"/>
                </a:solidFill>
              </a:rPr>
              <a:t>), GLH Hotels, among others</a:t>
            </a:r>
            <a:r>
              <a:rPr lang="en-US" sz="2400" dirty="0" smtClean="0">
                <a:solidFill>
                  <a:schemeClr val="tx1"/>
                </a:solidFill>
              </a:rPr>
              <a:t>.</a:t>
            </a:r>
            <a:endParaRPr lang="en-US" sz="2400" b="1" dirty="0" smtClean="0">
              <a:solidFill>
                <a:srgbClr val="5A5A5A"/>
              </a:solidFill>
            </a:endParaRPr>
          </a:p>
          <a:p>
            <a:pPr marL="0" indent="0" algn="ctr">
              <a:lnSpc>
                <a:spcPct val="150000"/>
              </a:lnSpc>
              <a:spcBef>
                <a:spcPts val="0"/>
              </a:spcBef>
              <a:buNone/>
            </a:pPr>
            <a:r>
              <a:rPr lang="en-US" sz="2400" b="1" dirty="0" smtClean="0">
                <a:solidFill>
                  <a:schemeClr val="bg2"/>
                </a:solidFill>
              </a:rPr>
              <a:t>Trivia…</a:t>
            </a:r>
          </a:p>
          <a:p>
            <a:pPr marL="0" indent="0">
              <a:lnSpc>
                <a:spcPct val="150000"/>
              </a:lnSpc>
              <a:spcBef>
                <a:spcPts val="0"/>
              </a:spcBef>
              <a:buNone/>
            </a:pPr>
            <a:r>
              <a:rPr lang="en-US" sz="2400" b="1" dirty="0" smtClean="0">
                <a:solidFill>
                  <a:srgbClr val="5A5A5A"/>
                </a:solidFill>
              </a:rPr>
              <a:t>How </a:t>
            </a:r>
            <a:r>
              <a:rPr lang="en-US" sz="2400" b="1" dirty="0">
                <a:solidFill>
                  <a:srgbClr val="5A5A5A"/>
                </a:solidFill>
              </a:rPr>
              <a:t>many </a:t>
            </a:r>
            <a:r>
              <a:rPr lang="en-US" sz="2400" b="1" dirty="0" smtClean="0">
                <a:solidFill>
                  <a:srgbClr val="5A5A5A"/>
                </a:solidFill>
              </a:rPr>
              <a:t>weeks in average would take to pump code to prod? For API Teams under Apigee Blueprint Program </a:t>
            </a:r>
          </a:p>
          <a:p>
            <a:pPr marL="0" indent="0">
              <a:lnSpc>
                <a:spcPct val="150000"/>
              </a:lnSpc>
              <a:spcBef>
                <a:spcPts val="0"/>
              </a:spcBef>
              <a:buNone/>
            </a:pPr>
            <a:endParaRPr lang="en-US" sz="2400" b="1" dirty="0" smtClean="0">
              <a:solidFill>
                <a:srgbClr val="5A5A5A"/>
              </a:solidFill>
            </a:endParaRPr>
          </a:p>
          <a:p>
            <a:pPr marL="0" indent="0">
              <a:lnSpc>
                <a:spcPct val="150000"/>
              </a:lnSpc>
              <a:spcBef>
                <a:spcPts val="0"/>
              </a:spcBef>
              <a:buNone/>
            </a:pPr>
            <a:r>
              <a:rPr lang="en-US" sz="2400" b="1" dirty="0" smtClean="0">
                <a:solidFill>
                  <a:srgbClr val="5A5A5A"/>
                </a:solidFill>
              </a:rPr>
              <a:t>Apigee has enabled companies </a:t>
            </a:r>
            <a:r>
              <a:rPr lang="en-US" sz="2400" b="1" dirty="0">
                <a:solidFill>
                  <a:srgbClr val="5A5A5A"/>
                </a:solidFill>
              </a:rPr>
              <a:t>releasing code to </a:t>
            </a:r>
            <a:r>
              <a:rPr lang="en-US" sz="2400" b="1" dirty="0" smtClean="0">
                <a:solidFill>
                  <a:schemeClr val="dk2"/>
                </a:solidFill>
              </a:rPr>
              <a:t>prod </a:t>
            </a:r>
            <a:r>
              <a:rPr lang="en-US" sz="2400" b="1" dirty="0" smtClean="0">
                <a:solidFill>
                  <a:srgbClr val="5A5A5A"/>
                </a:solidFill>
              </a:rPr>
              <a:t>on </a:t>
            </a:r>
            <a:r>
              <a:rPr lang="en-US" sz="2400" b="1" dirty="0">
                <a:solidFill>
                  <a:srgbClr val="5A5A5A"/>
                </a:solidFill>
              </a:rPr>
              <a:t>a </a:t>
            </a:r>
            <a:r>
              <a:rPr lang="en-US" sz="2400" b="1" dirty="0">
                <a:solidFill>
                  <a:schemeClr val="dk2"/>
                </a:solidFill>
              </a:rPr>
              <a:t>daily basis </a:t>
            </a:r>
            <a:r>
              <a:rPr lang="en-US" sz="2400" b="1" dirty="0" smtClean="0">
                <a:solidFill>
                  <a:srgbClr val="5A5A5A"/>
                </a:solidFill>
              </a:rPr>
              <a:t>instead </a:t>
            </a:r>
            <a:r>
              <a:rPr lang="en-US" sz="2400" b="1" dirty="0">
                <a:solidFill>
                  <a:srgbClr val="5A5A5A"/>
                </a:solidFill>
              </a:rPr>
              <a:t>of </a:t>
            </a:r>
            <a:r>
              <a:rPr lang="en-US" sz="2400" b="1" dirty="0">
                <a:solidFill>
                  <a:schemeClr val="dk2"/>
                </a:solidFill>
              </a:rPr>
              <a:t>every six </a:t>
            </a:r>
            <a:r>
              <a:rPr lang="en-US" sz="2400" b="1" dirty="0" smtClean="0">
                <a:solidFill>
                  <a:schemeClr val="dk2"/>
                </a:solidFill>
              </a:rPr>
              <a:t>months </a:t>
            </a:r>
            <a:r>
              <a:rPr lang="en-US" sz="2400" b="1" dirty="0" smtClean="0">
                <a:solidFill>
                  <a:schemeClr val="tx1"/>
                </a:solidFill>
              </a:rPr>
              <a:t>without losing any traffic!</a:t>
            </a:r>
          </a:p>
        </p:txBody>
      </p:sp>
    </p:spTree>
    <p:extLst>
      <p:ext uri="{BB962C8B-B14F-4D97-AF65-F5344CB8AC3E}">
        <p14:creationId xmlns:p14="http://schemas.microsoft.com/office/powerpoint/2010/main" val="15269237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Apigee Template 2015">
  <a:themeElements>
    <a:clrScheme name="Apigee (Sept 2015)">
      <a:dk1>
        <a:srgbClr val="5A5A5A"/>
      </a:dk1>
      <a:lt1>
        <a:sysClr val="window" lastClr="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Office 2">
      <a:majorFont>
        <a:latin typeface="Helvetica Neue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Helvetica Neue Light"/>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500" dirty="0" smtClean="0">
            <a:solidFill>
              <a:srgbClr val="5A5A5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Apigee Template 2015.potx</Template>
  <TotalTime>4885</TotalTime>
  <Words>2773</Words>
  <Application>Microsoft Macintosh PowerPoint</Application>
  <PresentationFormat>Custom</PresentationFormat>
  <Paragraphs>386</Paragraphs>
  <Slides>50</Slides>
  <Notes>43</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Apigee Template 2015</vt:lpstr>
      <vt:lpstr>PowerPoint Presentation</vt:lpstr>
      <vt:lpstr>The ultimate goal of CI is Faster Time to Market TTM</vt:lpstr>
      <vt:lpstr>Reality Check: code that doesn’t go to production...</vt:lpstr>
      <vt:lpstr>Why is it so hard?</vt:lpstr>
      <vt:lpstr>How do we solve this?</vt:lpstr>
      <vt:lpstr>A common reaction is...</vt:lpstr>
      <vt:lpstr>Fortunately, there’s a solution for that</vt:lpstr>
      <vt:lpstr>Who’s doing it? and Why?</vt:lpstr>
      <vt:lpstr>Who’s doing it? and Why?</vt:lpstr>
      <vt:lpstr>Enter The Virtuous Cycle</vt:lpstr>
      <vt:lpstr>PowerPoint Presentation</vt:lpstr>
      <vt:lpstr>Version Control: You need a winning branching Model!</vt:lpstr>
      <vt:lpstr>PowerPoint Presentation</vt:lpstr>
      <vt:lpstr>Static Code Quality Analysis</vt:lpstr>
      <vt:lpstr>Static Code Quality Analysis</vt:lpstr>
      <vt:lpstr>Static Code Quality Analysis</vt:lpstr>
      <vt:lpstr>Static Code Quality Analysis</vt:lpstr>
      <vt:lpstr>Static Code Quality Analysis</vt:lpstr>
      <vt:lpstr>Static Code Quality Analysis</vt:lpstr>
      <vt:lpstr>Static Code Quality Analysis</vt:lpstr>
      <vt:lpstr>PowerPoint Presentation</vt:lpstr>
      <vt:lpstr>Management API is part the secret sauce</vt:lpstr>
      <vt:lpstr>Deployment through build tools</vt:lpstr>
      <vt:lpstr>Deployment through build tools</vt:lpstr>
      <vt:lpstr>Deployment through build tools - Apigee Grunt</vt:lpstr>
      <vt:lpstr>Deployment through build tools</vt:lpstr>
      <vt:lpstr>Deployment through build tools</vt:lpstr>
      <vt:lpstr>PowerPoint Presentation</vt:lpstr>
      <vt:lpstr>Integration Testing</vt:lpstr>
      <vt:lpstr>Integration Testing – What to test?</vt:lpstr>
      <vt:lpstr>Integration Testing – What to test?</vt:lpstr>
      <vt:lpstr>Integration Testing – Consistent Data</vt:lpstr>
      <vt:lpstr>Integration Testing – Behavior</vt:lpstr>
      <vt:lpstr>Integration Testing – From UI?</vt:lpstr>
      <vt:lpstr>Integration Testing – Disadvantages</vt:lpstr>
      <vt:lpstr>Integration Testing – Tooling</vt:lpstr>
      <vt:lpstr>PowerPoint Presentation</vt:lpstr>
      <vt:lpstr>API Proxy Testing</vt:lpstr>
      <vt:lpstr>API Proxy Testing – Integration test enough?</vt:lpstr>
      <vt:lpstr>API Proxy Testing – Integration test enough?</vt:lpstr>
      <vt:lpstr>Unit Testing – Other benefits </vt:lpstr>
      <vt:lpstr>Unit Testing – Boundary Principal</vt:lpstr>
      <vt:lpstr>Unit Testing – Types of policies</vt:lpstr>
      <vt:lpstr>Unit Testing – Tooling</vt:lpstr>
      <vt:lpstr>Integration Testing – End-to-End Testing Session</vt:lpstr>
      <vt:lpstr>PowerPoint Presentation</vt:lpstr>
      <vt:lpstr>Programmable Documentation with SmartDocs</vt:lpstr>
      <vt:lpstr>Programmable API Documentation with SmartDocs</vt:lpstr>
      <vt:lpstr>In Conclusion</vt:lpstr>
      <vt:lpstr>PowerPoint Presentation</vt:lpstr>
    </vt:vector>
  </TitlesOfParts>
  <Company>Deckhand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Shanks</dc:creator>
  <cp:lastModifiedBy>Ozan Seymen</cp:lastModifiedBy>
  <cp:revision>130</cp:revision>
  <dcterms:created xsi:type="dcterms:W3CDTF">2015-09-02T19:27:31Z</dcterms:created>
  <dcterms:modified xsi:type="dcterms:W3CDTF">2015-10-10T15:39:03Z</dcterms:modified>
</cp:coreProperties>
</file>